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8"/>
  </p:notesMasterIdLst>
  <p:sldIdLst>
    <p:sldId id="547" r:id="rId2"/>
    <p:sldId id="536" r:id="rId3"/>
    <p:sldId id="370" r:id="rId4"/>
    <p:sldId id="372" r:id="rId5"/>
    <p:sldId id="373" r:id="rId6"/>
    <p:sldId id="405" r:id="rId7"/>
    <p:sldId id="406" r:id="rId8"/>
    <p:sldId id="541" r:id="rId9"/>
    <p:sldId id="408" r:id="rId10"/>
    <p:sldId id="542" r:id="rId11"/>
    <p:sldId id="409" r:id="rId12"/>
    <p:sldId id="410" r:id="rId13"/>
    <p:sldId id="404" r:id="rId14"/>
    <p:sldId id="411" r:id="rId15"/>
    <p:sldId id="412" r:id="rId16"/>
    <p:sldId id="413" r:id="rId17"/>
    <p:sldId id="548" r:id="rId18"/>
    <p:sldId id="549" r:id="rId19"/>
    <p:sldId id="550" r:id="rId20"/>
    <p:sldId id="414" r:id="rId21"/>
    <p:sldId id="415" r:id="rId22"/>
    <p:sldId id="551" r:id="rId23"/>
    <p:sldId id="552" r:id="rId24"/>
    <p:sldId id="416" r:id="rId25"/>
    <p:sldId id="417" r:id="rId26"/>
    <p:sldId id="418" r:id="rId27"/>
    <p:sldId id="419" r:id="rId28"/>
    <p:sldId id="420" r:id="rId29"/>
    <p:sldId id="421" r:id="rId30"/>
    <p:sldId id="553" r:id="rId31"/>
    <p:sldId id="423" r:id="rId32"/>
    <p:sldId id="424" r:id="rId33"/>
    <p:sldId id="425" r:id="rId34"/>
    <p:sldId id="554" r:id="rId35"/>
    <p:sldId id="555" r:id="rId36"/>
    <p:sldId id="556" r:id="rId37"/>
    <p:sldId id="557" r:id="rId38"/>
    <p:sldId id="558" r:id="rId39"/>
    <p:sldId id="559" r:id="rId40"/>
    <p:sldId id="560" r:id="rId41"/>
    <p:sldId id="561" r:id="rId42"/>
    <p:sldId id="562" r:id="rId43"/>
    <p:sldId id="563" r:id="rId44"/>
    <p:sldId id="564" r:id="rId45"/>
    <p:sldId id="565" r:id="rId46"/>
    <p:sldId id="566" r:id="rId47"/>
    <p:sldId id="567" r:id="rId48"/>
    <p:sldId id="568" r:id="rId49"/>
    <p:sldId id="569" r:id="rId50"/>
    <p:sldId id="570" r:id="rId51"/>
    <p:sldId id="571" r:id="rId52"/>
    <p:sldId id="572" r:id="rId53"/>
    <p:sldId id="573" r:id="rId54"/>
    <p:sldId id="574" r:id="rId55"/>
    <p:sldId id="575" r:id="rId56"/>
    <p:sldId id="576" r:id="rId57"/>
    <p:sldId id="577" r:id="rId58"/>
    <p:sldId id="578" r:id="rId59"/>
    <p:sldId id="579" r:id="rId60"/>
    <p:sldId id="580" r:id="rId61"/>
    <p:sldId id="581" r:id="rId62"/>
    <p:sldId id="582" r:id="rId63"/>
    <p:sldId id="583" r:id="rId64"/>
    <p:sldId id="584" r:id="rId65"/>
    <p:sldId id="272" r:id="rId66"/>
    <p:sldId id="540"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CCFF"/>
    <a:srgbClr val="4708C4"/>
    <a:srgbClr val="FF0000"/>
    <a:srgbClr val="C6466B"/>
    <a:srgbClr val="FF9900"/>
    <a:srgbClr val="99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7429" autoAdjust="0"/>
  </p:normalViewPr>
  <p:slideViewPr>
    <p:cSldViewPr>
      <p:cViewPr varScale="1">
        <p:scale>
          <a:sx n="60" d="100"/>
          <a:sy n="60" d="100"/>
        </p:scale>
        <p:origin x="804" y="2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664"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1B9EE-D541-46EB-AF9F-DD9ACAB7AFE7}" type="datetimeFigureOut">
              <a:rPr lang="en-US" smtClean="0"/>
              <a:pPr/>
              <a:t>3/1/2022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02A28-D55D-4DEE-A5AD-28137AD9A422}" type="slidenum">
              <a:rPr lang="en-US" smtClean="0"/>
              <a:pPr/>
              <a:t>‹#›</a:t>
            </a:fld>
            <a:endParaRPr lang="en-US"/>
          </a:p>
        </p:txBody>
      </p:sp>
    </p:spTree>
    <p:extLst>
      <p:ext uri="{BB962C8B-B14F-4D97-AF65-F5344CB8AC3E}">
        <p14:creationId xmlns:p14="http://schemas.microsoft.com/office/powerpoint/2010/main" val="2780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ln>
            <a:miter lim="800000"/>
            <a:headEnd/>
            <a:tailEnd/>
          </a:ln>
        </p:spPr>
        <p:txBody>
          <a:bodyPr/>
          <a:lstStyle/>
          <a:p>
            <a:pPr>
              <a:defRPr/>
            </a:pPr>
            <a:fld id="{F48539E1-2BAF-4A87-8C12-5B3F4886C70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957FC-DD2E-47F6-9E6E-343222EB5B2E}" type="slidenum">
              <a:rPr lang="en-US"/>
              <a:pPr/>
              <a:t>3</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21</a:t>
            </a:fld>
            <a:endParaRPr lang="en-US"/>
          </a:p>
        </p:txBody>
      </p:sp>
    </p:spTree>
    <p:extLst>
      <p:ext uri="{BB962C8B-B14F-4D97-AF65-F5344CB8AC3E}">
        <p14:creationId xmlns:p14="http://schemas.microsoft.com/office/powerpoint/2010/main" val="168228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31</a:t>
            </a:fld>
            <a:endParaRPr lang="en-US"/>
          </a:p>
        </p:txBody>
      </p:sp>
    </p:spTree>
    <p:extLst>
      <p:ext uri="{BB962C8B-B14F-4D97-AF65-F5344CB8AC3E}">
        <p14:creationId xmlns:p14="http://schemas.microsoft.com/office/powerpoint/2010/main" val="199822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802A28-D55D-4DEE-A5AD-28137AD9A422}" type="slidenum">
              <a:rPr lang="en-US" smtClean="0"/>
              <a:pPr/>
              <a:t>34</a:t>
            </a:fld>
            <a:endParaRPr lang="en-US"/>
          </a:p>
        </p:txBody>
      </p:sp>
    </p:spTree>
    <p:extLst>
      <p:ext uri="{BB962C8B-B14F-4D97-AF65-F5344CB8AC3E}">
        <p14:creationId xmlns:p14="http://schemas.microsoft.com/office/powerpoint/2010/main" val="145619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02A28-D55D-4DEE-A5AD-28137AD9A422}" type="slidenum">
              <a:rPr lang="en-US" smtClean="0"/>
              <a:pPr/>
              <a:t>61</a:t>
            </a:fld>
            <a:endParaRPr lang="en-US"/>
          </a:p>
        </p:txBody>
      </p:sp>
    </p:spTree>
    <p:extLst>
      <p:ext uri="{BB962C8B-B14F-4D97-AF65-F5344CB8AC3E}">
        <p14:creationId xmlns:p14="http://schemas.microsoft.com/office/powerpoint/2010/main" val="684849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62</a:t>
            </a:fld>
            <a:endParaRPr lang="en-US"/>
          </a:p>
        </p:txBody>
      </p:sp>
    </p:spTree>
    <p:extLst>
      <p:ext uri="{BB962C8B-B14F-4D97-AF65-F5344CB8AC3E}">
        <p14:creationId xmlns:p14="http://schemas.microsoft.com/office/powerpoint/2010/main" val="3848734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65</a:t>
            </a:fld>
            <a:endParaRPr lang="en-US"/>
          </a:p>
        </p:txBody>
      </p:sp>
    </p:spTree>
    <p:extLst>
      <p:ext uri="{BB962C8B-B14F-4D97-AF65-F5344CB8AC3E}">
        <p14:creationId xmlns:p14="http://schemas.microsoft.com/office/powerpoint/2010/main" val="122510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86F7D5-D43C-494F-8742-43B3AF33B8D7}" type="datetime1">
              <a:rPr lang="en-US" smtClean="0"/>
              <a:t>3/1/2022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6C767-D6E3-45C3-88CB-9C343E1E0D02}" type="datetime1">
              <a:rPr lang="en-US" smtClean="0"/>
              <a:t>3/1/2022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A9E74-4895-4749-B79C-F5735D045D0E}" type="datetime1">
              <a:rPr lang="en-US" smtClean="0"/>
              <a:t>3/1/2022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15811" y="2533504"/>
            <a:ext cx="4872039"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7042151" y="2347915"/>
            <a:ext cx="3289300"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081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7B67E-DC26-4C1A-826B-AAB65733631C}" type="datetime1">
              <a:rPr lang="en-US" smtClean="0"/>
              <a:t>3/1/2022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7B9C5-DAE9-4864-AC5A-394237965B41}" type="datetime1">
              <a:rPr lang="en-US" smtClean="0"/>
              <a:t>3/1/2022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E197B-5B9D-452C-BCBA-A295B6D7DE61}" type="datetime1">
              <a:rPr lang="en-US" smtClean="0"/>
              <a:t>3/1/2022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9EEB2E-F045-4CD4-BBB9-6D53F50ED05B}" type="datetime1">
              <a:rPr lang="en-US" smtClean="0"/>
              <a:t>3/1/2022</a:t>
            </a:fld>
            <a:endParaRPr lang="en-US"/>
          </a:p>
        </p:txBody>
      </p:sp>
      <p:sp>
        <p:nvSpPr>
          <p:cNvPr id="8" name="Footer Placeholder 7"/>
          <p:cNvSpPr>
            <a:spLocks noGrp="1"/>
          </p:cNvSpPr>
          <p:nvPr>
            <p:ph type="ftr" sz="quarter" idx="11"/>
          </p:nvPr>
        </p:nvSpPr>
        <p:spPr/>
        <p:txBody>
          <a:bodyPr/>
          <a:lstStyle/>
          <a:p>
            <a:r>
              <a:rPr lang="en-US"/>
              <a:t>Schedule 2</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EE23482D-2D81-4F15-8CAE-146A72B71DBF}" type="datetime1">
              <a:rPr lang="en-US" smtClean="0"/>
              <a:t>3/1/2022</a:t>
            </a:fld>
            <a:endParaRPr lang="en-US"/>
          </a:p>
        </p:txBody>
      </p:sp>
      <p:sp>
        <p:nvSpPr>
          <p:cNvPr id="4" name="Footer Placeholder 3"/>
          <p:cNvSpPr>
            <a:spLocks noGrp="1"/>
          </p:cNvSpPr>
          <p:nvPr>
            <p:ph type="ftr" sz="quarter" idx="11"/>
          </p:nvPr>
        </p:nvSpPr>
        <p:spPr/>
        <p:txBody>
          <a:bodyPr/>
          <a:lstStyle/>
          <a:p>
            <a:r>
              <a:rPr lang="en-US"/>
              <a:t>Schedule 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01269-9003-408F-83A3-5BB5DC530D50}" type="datetime1">
              <a:rPr lang="en-US" smtClean="0"/>
              <a:t>3/1/2022</a:t>
            </a:fld>
            <a:endParaRPr lang="en-US"/>
          </a:p>
        </p:txBody>
      </p:sp>
      <p:sp>
        <p:nvSpPr>
          <p:cNvPr id="3" name="Footer Placeholder 2"/>
          <p:cNvSpPr>
            <a:spLocks noGrp="1"/>
          </p:cNvSpPr>
          <p:nvPr>
            <p:ph type="ftr" sz="quarter" idx="11"/>
          </p:nvPr>
        </p:nvSpPr>
        <p:spPr/>
        <p:txBody>
          <a:bodyPr/>
          <a:lstStyle/>
          <a:p>
            <a:r>
              <a:rPr lang="en-US"/>
              <a:t>Schedule 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22035-A608-4B5F-A170-1AB44C18E7EB}" type="datetime1">
              <a:rPr lang="en-US" smtClean="0"/>
              <a:t>3/1/2022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246F9F-3A4C-490E-94CD-A9C92308FAE6}" type="datetime1">
              <a:rPr lang="en-US" smtClean="0"/>
              <a:t>3/1/2022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1A1A-C69D-423B-9765-4DC62BA7D855}" type="datetime1">
              <a:rPr lang="en-US" smtClean="0"/>
              <a:t>3/1/2022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Schedule 2</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2" descr="Image result for logo of nepal government">
            <a:extLst>
              <a:ext uri="{FF2B5EF4-FFF2-40B4-BE49-F238E27FC236}">
                <a16:creationId xmlns:a16="http://schemas.microsoft.com/office/drawing/2014/main" id="{AECE32EE-7286-4044-BC1A-53241950AB2F}"/>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853" y="27166"/>
            <a:ext cx="792347" cy="584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8050077-E24D-4246-BE7C-71E98F9A160F}"/>
              </a:ext>
            </a:extLst>
          </p:cNvPr>
          <p:cNvPicPr>
            <a:picLocks noChangeAspect="1"/>
          </p:cNvPicPr>
          <p:nvPr userDrawn="1"/>
        </p:nvPicPr>
        <p:blipFill>
          <a:blip r:embed="rId15"/>
          <a:stretch>
            <a:fillRect/>
          </a:stretch>
        </p:blipFill>
        <p:spPr>
          <a:xfrm>
            <a:off x="11506200" y="27166"/>
            <a:ext cx="639948" cy="639830"/>
          </a:xfrm>
          <a:prstGeom prst="rect">
            <a:avLst/>
          </a:prstGeom>
        </p:spPr>
      </p:pic>
      <p:sp>
        <p:nvSpPr>
          <p:cNvPr id="9" name="TextBox 8">
            <a:extLst>
              <a:ext uri="{FF2B5EF4-FFF2-40B4-BE49-F238E27FC236}">
                <a16:creationId xmlns:a16="http://schemas.microsoft.com/office/drawing/2014/main" id="{80FFC769-2FF5-4255-956E-2C23E2C5F376}"/>
              </a:ext>
            </a:extLst>
          </p:cNvPr>
          <p:cNvSpPr txBox="1"/>
          <p:nvPr userDrawn="1"/>
        </p:nvSpPr>
        <p:spPr>
          <a:xfrm>
            <a:off x="1143000" y="26719"/>
            <a:ext cx="10150041"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endParaRPr lang="en-US" sz="1400" b="0" dirty="0">
              <a:solidFill>
                <a:srgbClr val="FF0000"/>
              </a:solidFill>
              <a:cs typeface="Kalimati" panose="00000400000000000000" pitchFamily="2"/>
            </a:endParaRPr>
          </a:p>
          <a:p>
            <a:pPr algn="ctr"/>
            <a:r>
              <a:rPr lang="ne-NP" sz="1800" b="0" dirty="0">
                <a:solidFill>
                  <a:srgbClr val="FF0000"/>
                </a:solidFill>
                <a:cs typeface="Kalimati" panose="00000400000000000000" pitchFamily="2"/>
              </a:rPr>
              <a:t>राष्ट्रिय कृषिगणना २०७८</a:t>
            </a:r>
          </a:p>
        </p:txBody>
      </p:sp>
      <p:cxnSp>
        <p:nvCxnSpPr>
          <p:cNvPr id="11" name="Straight Connector 10">
            <a:extLst>
              <a:ext uri="{FF2B5EF4-FFF2-40B4-BE49-F238E27FC236}">
                <a16:creationId xmlns:a16="http://schemas.microsoft.com/office/drawing/2014/main" id="{04C7B003-50A9-471B-8DC3-F129A3E60B43}"/>
              </a:ext>
            </a:extLst>
          </p:cNvPr>
          <p:cNvCxnSpPr/>
          <p:nvPr userDrawn="1"/>
        </p:nvCxnSpPr>
        <p:spPr>
          <a:xfrm>
            <a:off x="0" y="666996"/>
            <a:ext cx="1219200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1F62E6-14E3-49F6-AA95-4AFBC68681EE}"/>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1</a:t>
            </a:fld>
            <a:endParaRPr lang="en-US" sz="1800" dirty="0">
              <a:latin typeface="Fontasy Himali" panose="04020500000000000000" pitchFamily="82" charset="0"/>
            </a:endParaRPr>
          </a:p>
        </p:txBody>
      </p:sp>
      <p:sp>
        <p:nvSpPr>
          <p:cNvPr id="7" name="TextBox 6">
            <a:extLst>
              <a:ext uri="{FF2B5EF4-FFF2-40B4-BE49-F238E27FC236}">
                <a16:creationId xmlns:a16="http://schemas.microsoft.com/office/drawing/2014/main" id="{601A41DD-702D-4F97-A023-C767D3F565F0}"/>
              </a:ext>
            </a:extLst>
          </p:cNvPr>
          <p:cNvSpPr txBox="1"/>
          <p:nvPr/>
        </p:nvSpPr>
        <p:spPr>
          <a:xfrm>
            <a:off x="8915400" y="4126468"/>
            <a:ext cx="3276600" cy="461665"/>
          </a:xfrm>
          <a:prstGeom prst="rect">
            <a:avLst/>
          </a:prstGeom>
          <a:noFill/>
        </p:spPr>
        <p:txBody>
          <a:bodyPr wrap="square" rtlCol="0">
            <a:spAutoFit/>
          </a:bodyPr>
          <a:lstStyle/>
          <a:p>
            <a:pPr algn="ctr"/>
            <a:r>
              <a:rPr lang="ne-NP" sz="2400" b="1" dirty="0">
                <a:solidFill>
                  <a:srgbClr val="0070C0"/>
                </a:solidFill>
                <a:cs typeface="Kalimati" panose="00000400000000000000" pitchFamily="2"/>
              </a:rPr>
              <a:t>दोस्रो दिनको पहिलो सत्र</a:t>
            </a:r>
            <a:endParaRPr lang="en-US" sz="2400" b="1" dirty="0">
              <a:solidFill>
                <a:srgbClr val="0070C0"/>
              </a:solidFill>
              <a:cs typeface="Kalimati" panose="00000400000000000000" pitchFamily="2"/>
            </a:endParaRPr>
          </a:p>
        </p:txBody>
      </p:sp>
      <p:sp>
        <p:nvSpPr>
          <p:cNvPr id="8" name="Title 5">
            <a:extLst>
              <a:ext uri="{FF2B5EF4-FFF2-40B4-BE49-F238E27FC236}">
                <a16:creationId xmlns:a16="http://schemas.microsoft.com/office/drawing/2014/main" id="{8AB6B462-4730-41DB-93EF-E4EE6632E1D2}"/>
              </a:ext>
            </a:extLst>
          </p:cNvPr>
          <p:cNvSpPr>
            <a:spLocks noGrp="1"/>
          </p:cNvSpPr>
          <p:nvPr>
            <p:ph type="title"/>
          </p:nvPr>
        </p:nvSpPr>
        <p:spPr>
          <a:xfrm>
            <a:off x="0" y="1066800"/>
            <a:ext cx="12192000" cy="2819400"/>
          </a:xfrm>
          <a:noFill/>
        </p:spPr>
        <p:txBody>
          <a:bodyPr wrap="square" numCol="1" anchorCtr="0" compatLnSpc="1">
            <a:prstTxWarp prst="textNoShape">
              <a:avLst/>
            </a:prstTxWarp>
            <a:noAutofit/>
          </a:bodyPr>
          <a:lstStyle/>
          <a:p>
            <a:pPr>
              <a:lnSpc>
                <a:spcPct val="150000"/>
              </a:lnSpc>
            </a:pPr>
            <a:r>
              <a:rPr lang="ne-NP" sz="2800" dirty="0">
                <a:solidFill>
                  <a:srgbClr val="4708C4"/>
                </a:solidFill>
                <a:latin typeface="Preeti"/>
                <a:cs typeface="Kalimati" pitchFamily="2"/>
              </a:rPr>
              <a:t>राष्ट्रिय कृषिगणना २०७८</a:t>
            </a:r>
            <a:br>
              <a:rPr lang="ne-NP" b="0" dirty="0">
                <a:latin typeface="Preeti" pitchFamily="2" charset="0"/>
                <a:cs typeface="Arial" pitchFamily="34" charset="0"/>
              </a:rPr>
            </a:br>
            <a:r>
              <a:rPr lang="ne-NP" sz="3600" dirty="0">
                <a:solidFill>
                  <a:srgbClr val="4708C4"/>
                </a:solidFill>
                <a:latin typeface="Preeti"/>
                <a:cs typeface="Kalimati" pitchFamily="2"/>
              </a:rPr>
              <a:t>कृषिगणना अधिकृत</a:t>
            </a:r>
            <a:r>
              <a:rPr lang="ne-NP" sz="3600" dirty="0">
                <a:solidFill>
                  <a:srgbClr val="4708C4"/>
                </a:solidFill>
                <a:latin typeface="Nirmala UI"/>
                <a:ea typeface="Nirmala UI"/>
                <a:cs typeface="Nirmala UI"/>
              </a:rPr>
              <a:t> </a:t>
            </a:r>
            <a:r>
              <a:rPr lang="ne-NP" sz="3600" dirty="0">
                <a:solidFill>
                  <a:srgbClr val="4708C4"/>
                </a:solidFill>
                <a:latin typeface="Preeti"/>
                <a:cs typeface="Kalimati" pitchFamily="2"/>
              </a:rPr>
              <a:t>तथा सहायक कृषिगणना अधिकृत तालिम</a:t>
            </a:r>
            <a:br>
              <a:rPr lang="ne-NP" sz="2400" dirty="0">
                <a:solidFill>
                  <a:schemeClr val="tx2"/>
                </a:solidFill>
                <a:latin typeface="Preeti"/>
                <a:cs typeface="Kalimati" pitchFamily="2"/>
              </a:rPr>
            </a:br>
            <a:r>
              <a:rPr lang="ne-NP" sz="2800" dirty="0">
                <a:solidFill>
                  <a:schemeClr val="tx2"/>
                </a:solidFill>
                <a:latin typeface="Preeti"/>
                <a:cs typeface="Kalimati" pitchFamily="2"/>
              </a:rPr>
              <a:t>मितिः फागुन १९,</a:t>
            </a:r>
            <a:r>
              <a:rPr lang="en-US" sz="2800" dirty="0">
                <a:solidFill>
                  <a:schemeClr val="tx2"/>
                </a:solidFill>
                <a:latin typeface="Preeti"/>
                <a:cs typeface="Kalimati" pitchFamily="2"/>
              </a:rPr>
              <a:t> </a:t>
            </a:r>
            <a:r>
              <a:rPr lang="ne-NP" sz="2800" dirty="0">
                <a:solidFill>
                  <a:schemeClr val="tx2"/>
                </a:solidFill>
                <a:latin typeface="Preeti"/>
                <a:cs typeface="Kalimati" pitchFamily="2"/>
              </a:rPr>
              <a:t>२०७८</a:t>
            </a:r>
            <a:br>
              <a:rPr lang="ne-NP" sz="2800" dirty="0">
                <a:solidFill>
                  <a:schemeClr val="tx2"/>
                </a:solidFill>
                <a:latin typeface="Preeti"/>
                <a:cs typeface="Kalimati" pitchFamily="2"/>
              </a:rPr>
            </a:br>
            <a:r>
              <a:rPr lang="ne-NP" sz="2000" dirty="0">
                <a:solidFill>
                  <a:schemeClr val="tx2"/>
                </a:solidFill>
                <a:latin typeface="Preeti"/>
                <a:cs typeface="Kalimati" pitchFamily="2"/>
              </a:rPr>
              <a:t>ललितपुर, काठमाडौँ</a:t>
            </a:r>
            <a:endParaRPr lang="en-US" sz="7200" dirty="0">
              <a:latin typeface="Preeti" pitchFamily="2" charset="0"/>
              <a:cs typeface="Times New Roman" panose="02020603050405020304" pitchFamily="18" charset="0"/>
            </a:endParaRPr>
          </a:p>
        </p:txBody>
      </p:sp>
      <p:sp>
        <p:nvSpPr>
          <p:cNvPr id="10" name="TextBox 9">
            <a:extLst>
              <a:ext uri="{FF2B5EF4-FFF2-40B4-BE49-F238E27FC236}">
                <a16:creationId xmlns:a16="http://schemas.microsoft.com/office/drawing/2014/main" id="{7F98016D-5BAD-40C4-A63C-E970DD32EB61}"/>
              </a:ext>
            </a:extLst>
          </p:cNvPr>
          <p:cNvSpPr txBox="1"/>
          <p:nvPr/>
        </p:nvSpPr>
        <p:spPr>
          <a:xfrm>
            <a:off x="304800" y="5562600"/>
            <a:ext cx="6119036" cy="1154162"/>
          </a:xfrm>
          <a:prstGeom prst="rect">
            <a:avLst/>
          </a:prstGeom>
          <a:noFill/>
        </p:spPr>
        <p:txBody>
          <a:bodyPr wrap="square">
            <a:spAutoFit/>
          </a:bodyPr>
          <a:lstStyle/>
          <a:p>
            <a:pPr algn="ctr">
              <a:lnSpc>
                <a:spcPct val="150000"/>
              </a:lnSpc>
            </a:pPr>
            <a:r>
              <a:rPr lang="ne-NP" sz="2400" dirty="0">
                <a:cs typeface="Kalimati" pitchFamily="2"/>
              </a:rPr>
              <a:t>कृषक परिवार लगत (लगत १) भर्ने तरिका  </a:t>
            </a:r>
            <a:br>
              <a:rPr lang="ne-NP" sz="2400" dirty="0">
                <a:cs typeface="Kalimati" pitchFamily="2"/>
              </a:rPr>
            </a:br>
            <a:r>
              <a:rPr lang="ne-NP" sz="2400" dirty="0">
                <a:cs typeface="Kalimati" pitchFamily="2"/>
              </a:rPr>
              <a:t>कृषक परिवार छनोट विधि </a:t>
            </a:r>
            <a:endParaRPr lang="en-US" sz="2400" dirty="0"/>
          </a:p>
        </p:txBody>
      </p:sp>
    </p:spTree>
    <p:extLst>
      <p:ext uri="{BB962C8B-B14F-4D97-AF65-F5344CB8AC3E}">
        <p14:creationId xmlns:p14="http://schemas.microsoft.com/office/powerpoint/2010/main" val="317788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06" t="21852" r="19167" b="45741"/>
          <a:stretch/>
        </p:blipFill>
        <p:spPr bwMode="auto">
          <a:xfrm>
            <a:off x="2419793" y="1358900"/>
            <a:ext cx="7962900"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2400" y="3581400"/>
            <a:ext cx="11963400" cy="3276600"/>
          </a:xfrm>
          <a:prstGeom prst="rect">
            <a:avLst/>
          </a:prstGeom>
          <a:no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 क्रमसंख्या लगतको माथिल्लो भागको दाहिने कुनामा “जम्मा पाना संख्या ..... को पाना नं. ....” भनी लेखिएको छ । </a:t>
            </a:r>
          </a:p>
          <a:p>
            <a:pPr marL="342900" indent="-342900">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यसले हरेक गणना क्षेत्रको लगत फाराम सिलसिलेवार रूपमा राख्न सहयोग पुर्याउँछ । </a:t>
            </a:r>
          </a:p>
          <a:p>
            <a:pPr marL="342900" indent="-342900">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उदाहरणः यदि कुनै गणना क्षेत्रमा </a:t>
            </a:r>
            <a:r>
              <a:rPr lang="en-US" sz="2400" b="1" dirty="0">
                <a:solidFill>
                  <a:schemeClr val="tx1"/>
                </a:solidFill>
                <a:latin typeface="Times New Roman" panose="02020603050405020304" pitchFamily="18" charset="0"/>
                <a:cs typeface="Times New Roman" panose="02020603050405020304" pitchFamily="18" charset="0"/>
              </a:rPr>
              <a:t>10</a:t>
            </a:r>
            <a:r>
              <a:rPr lang="ne-NP" sz="2400" dirty="0">
                <a:solidFill>
                  <a:schemeClr val="tx1"/>
                </a:solidFill>
                <a:latin typeface="Preeti" pitchFamily="2" charset="0"/>
                <a:cs typeface="Kalimati" panose="00000400000000000000" pitchFamily="2"/>
              </a:rPr>
              <a:t> पाना लगत फाराम भरिएका छन् भने पहिलोमा जम्मा पाना संख्या </a:t>
            </a:r>
            <a:r>
              <a:rPr lang="en-US" sz="2400" b="1" dirty="0">
                <a:solidFill>
                  <a:schemeClr val="tx1"/>
                </a:solidFill>
                <a:latin typeface="Times New Roman" panose="02020603050405020304" pitchFamily="18" charset="0"/>
                <a:cs typeface="Times New Roman" panose="02020603050405020304" pitchFamily="18" charset="0"/>
              </a:rPr>
              <a:t>10</a:t>
            </a:r>
            <a:r>
              <a:rPr lang="ne-NP" sz="2400" dirty="0">
                <a:solidFill>
                  <a:schemeClr val="tx1"/>
                </a:solidFill>
                <a:latin typeface="Preeti" pitchFamily="2" charset="0"/>
                <a:cs typeface="Kalimati" panose="00000400000000000000" pitchFamily="2"/>
              </a:rPr>
              <a:t> को पाना नं. </a:t>
            </a:r>
            <a:r>
              <a:rPr lang="en-US" sz="2400" b="1" dirty="0">
                <a:solidFill>
                  <a:schemeClr val="tx1"/>
                </a:solidFill>
                <a:latin typeface="Times New Roman" panose="02020603050405020304" pitchFamily="18" charset="0"/>
                <a:cs typeface="Times New Roman" panose="02020603050405020304" pitchFamily="18" charset="0"/>
              </a:rPr>
              <a:t>1</a:t>
            </a:r>
            <a:r>
              <a:rPr lang="ne-NP" sz="2400" dirty="0">
                <a:solidFill>
                  <a:schemeClr val="tx1"/>
                </a:solidFill>
                <a:latin typeface="Preeti" pitchFamily="2" charset="0"/>
                <a:cs typeface="Kalimati" panose="00000400000000000000" pitchFamily="2"/>
              </a:rPr>
              <a:t>, दोस्रोमा जम्मा पाना संख्या </a:t>
            </a:r>
            <a:r>
              <a:rPr lang="en-US" sz="2400" b="1" dirty="0">
                <a:solidFill>
                  <a:schemeClr val="tx1"/>
                </a:solidFill>
                <a:latin typeface="Times New Roman" panose="02020603050405020304" pitchFamily="18" charset="0"/>
                <a:cs typeface="Times New Roman" panose="02020603050405020304" pitchFamily="18" charset="0"/>
              </a:rPr>
              <a:t>10  </a:t>
            </a:r>
            <a:r>
              <a:rPr lang="ne-NP" sz="2400" dirty="0">
                <a:solidFill>
                  <a:schemeClr val="tx1"/>
                </a:solidFill>
                <a:latin typeface="Preeti" pitchFamily="2" charset="0"/>
                <a:cs typeface="Kalimati" panose="00000400000000000000" pitchFamily="2"/>
              </a:rPr>
              <a:t>को पाना नं. </a:t>
            </a:r>
            <a:r>
              <a:rPr lang="en-US" sz="2400" b="1" dirty="0">
                <a:solidFill>
                  <a:schemeClr val="tx1"/>
                </a:solidFill>
                <a:latin typeface="Times New Roman" panose="02020603050405020304" pitchFamily="18" charset="0"/>
                <a:cs typeface="Times New Roman" panose="02020603050405020304" pitchFamily="18" charset="0"/>
              </a:rPr>
              <a:t>2</a:t>
            </a:r>
            <a:r>
              <a:rPr lang="ne-NP" sz="2400" dirty="0">
                <a:solidFill>
                  <a:schemeClr val="tx1"/>
                </a:solidFill>
                <a:latin typeface="Preeti" pitchFamily="2" charset="0"/>
                <a:cs typeface="Kalimati" panose="00000400000000000000" pitchFamily="2"/>
              </a:rPr>
              <a:t> गर्दै अन्त्यमा “जम्मा पाना संख्या </a:t>
            </a:r>
            <a:r>
              <a:rPr lang="en-US" sz="2400" b="1" dirty="0">
                <a:solidFill>
                  <a:schemeClr val="tx1"/>
                </a:solidFill>
                <a:latin typeface="Times New Roman" panose="02020603050405020304" pitchFamily="18" charset="0"/>
                <a:cs typeface="Times New Roman" panose="02020603050405020304" pitchFamily="18" charset="0"/>
              </a:rPr>
              <a:t>10  </a:t>
            </a:r>
            <a:r>
              <a:rPr lang="ne-NP" sz="2400" dirty="0">
                <a:solidFill>
                  <a:schemeClr val="tx1"/>
                </a:solidFill>
                <a:latin typeface="Preeti" pitchFamily="2" charset="0"/>
                <a:cs typeface="Kalimati" panose="00000400000000000000" pitchFamily="2"/>
              </a:rPr>
              <a:t>को पाना नं. </a:t>
            </a:r>
            <a:r>
              <a:rPr lang="en-US" sz="2400" b="1" dirty="0">
                <a:solidFill>
                  <a:schemeClr val="tx1"/>
                </a:solidFill>
                <a:latin typeface="Times New Roman" panose="02020603050405020304" pitchFamily="18" charset="0"/>
                <a:cs typeface="Times New Roman" panose="02020603050405020304" pitchFamily="18" charset="0"/>
              </a:rPr>
              <a:t>10</a:t>
            </a:r>
            <a:r>
              <a:rPr lang="ne-NP" sz="2400" dirty="0">
                <a:solidFill>
                  <a:schemeClr val="tx1"/>
                </a:solidFill>
                <a:latin typeface="Preeti" pitchFamily="2" charset="0"/>
                <a:cs typeface="Kalimati" panose="00000400000000000000" pitchFamily="2"/>
              </a:rPr>
              <a:t>” लेख्नुपर्दछ ।</a:t>
            </a:r>
          </a:p>
        </p:txBody>
      </p:sp>
      <p:sp>
        <p:nvSpPr>
          <p:cNvPr id="9" name="Slide Number Placeholder 3">
            <a:extLst>
              <a:ext uri="{FF2B5EF4-FFF2-40B4-BE49-F238E27FC236}">
                <a16:creationId xmlns:a16="http://schemas.microsoft.com/office/drawing/2014/main" id="{65D790D4-4F31-4F75-8490-FD821ACB7733}"/>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10</a:t>
            </a:fld>
            <a:endParaRPr lang="en-US" sz="1800" dirty="0">
              <a:latin typeface="Fontasy Himali" panose="04020500000000000000" pitchFamily="82" charset="0"/>
            </a:endParaRPr>
          </a:p>
        </p:txBody>
      </p:sp>
      <p:sp>
        <p:nvSpPr>
          <p:cNvPr id="7" name="Text Placeholder 1">
            <a:extLst>
              <a:ext uri="{FF2B5EF4-FFF2-40B4-BE49-F238E27FC236}">
                <a16:creationId xmlns:a16="http://schemas.microsoft.com/office/drawing/2014/main" id="{7652BC32-0F36-4DA4-B143-A775D3EC9F32}"/>
              </a:ext>
            </a:extLst>
          </p:cNvPr>
          <p:cNvSpPr txBox="1">
            <a:spLocks/>
          </p:cNvSpPr>
          <p:nvPr/>
        </p:nvSpPr>
        <p:spPr>
          <a:xfrm>
            <a:off x="0" y="685800"/>
            <a:ext cx="12192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b="1" dirty="0">
                <a:solidFill>
                  <a:srgbClr val="002060"/>
                </a:solidFill>
                <a:latin typeface="Ganesh" pitchFamily="2" charset="0"/>
                <a:cs typeface="Kalimati" panose="00000400000000000000" pitchFamily="2"/>
              </a:rPr>
              <a:t>जम्मा पाना संख्या .......... को पाना नं. ..........</a:t>
            </a:r>
          </a:p>
        </p:txBody>
      </p:sp>
      <p:sp>
        <p:nvSpPr>
          <p:cNvPr id="6" name="Oval 5">
            <a:extLst>
              <a:ext uri="{FF2B5EF4-FFF2-40B4-BE49-F238E27FC236}">
                <a16:creationId xmlns:a16="http://schemas.microsoft.com/office/drawing/2014/main" id="{FDF9DF80-8274-48AF-8216-DAFA805055A9}"/>
              </a:ext>
            </a:extLst>
          </p:cNvPr>
          <p:cNvSpPr/>
          <p:nvPr/>
        </p:nvSpPr>
        <p:spPr>
          <a:xfrm>
            <a:off x="7543800" y="1676400"/>
            <a:ext cx="2667000" cy="4572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98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CD1348C-F75C-4C61-AAA5-B6CFE7709B66}"/>
              </a:ext>
            </a:extLst>
          </p:cNvPr>
          <p:cNvGrpSpPr/>
          <p:nvPr/>
        </p:nvGrpSpPr>
        <p:grpSpPr>
          <a:xfrm>
            <a:off x="190501" y="1295400"/>
            <a:ext cx="11798296" cy="5616141"/>
            <a:chOff x="1688558" y="1346200"/>
            <a:chExt cx="9120393" cy="5042608"/>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71" t="47963" r="16874" b="16111"/>
            <a:stretch/>
          </p:blipFill>
          <p:spPr bwMode="auto">
            <a:xfrm>
              <a:off x="2133600" y="1346200"/>
              <a:ext cx="8001000" cy="24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flipV="1">
              <a:off x="3102268" y="2133599"/>
              <a:ext cx="0" cy="1201551"/>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flipV="1">
              <a:off x="4572000" y="2133599"/>
              <a:ext cx="0" cy="1649322"/>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sp>
          <p:nvSpPr>
            <p:cNvPr id="22" name="Rectangle 21"/>
            <p:cNvSpPr/>
            <p:nvPr/>
          </p:nvSpPr>
          <p:spPr>
            <a:xfrm>
              <a:off x="3190625" y="3335150"/>
              <a:ext cx="1714500" cy="3022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000" b="1" u="sng" dirty="0">
                  <a:solidFill>
                    <a:schemeClr val="dk1"/>
                  </a:solidFill>
                  <a:cs typeface="Kalimati" pitchFamily="2"/>
                </a:rPr>
                <a:t>जिल्ला</a:t>
              </a:r>
              <a:endParaRPr lang="en-US" sz="2000" b="1" u="sng" dirty="0">
                <a:solidFill>
                  <a:schemeClr val="dk1"/>
                </a:solidFill>
                <a:cs typeface="Kalimati" pitchFamily="2"/>
              </a:endParaRPr>
            </a:p>
            <a:p>
              <a:pPr algn="just">
                <a:lnSpc>
                  <a:spcPct val="150000"/>
                </a:lnSpc>
              </a:pPr>
              <a:r>
                <a:rPr lang="ne-NP" sz="2000" dirty="0">
                  <a:solidFill>
                    <a:schemeClr val="dk1"/>
                  </a:solidFill>
                  <a:cs typeface="Kalimati" pitchFamily="2"/>
                </a:rPr>
                <a:t>उक्त गणना क्षेत्र</a:t>
              </a:r>
              <a:r>
                <a:rPr lang="en-US" sz="2000" dirty="0">
                  <a:solidFill>
                    <a:schemeClr val="dk1"/>
                  </a:solidFill>
                  <a:cs typeface="Kalimati" pitchFamily="2"/>
                </a:rPr>
                <a:t> </a:t>
              </a:r>
              <a:r>
                <a:rPr lang="ne-NP" sz="2000" dirty="0">
                  <a:solidFill>
                    <a:schemeClr val="dk1"/>
                  </a:solidFill>
                  <a:cs typeface="Kalimati" pitchFamily="2"/>
                </a:rPr>
                <a:t>रहेको </a:t>
              </a:r>
              <a:r>
                <a:rPr lang="ne-NP" sz="2000" b="1" dirty="0">
                  <a:solidFill>
                    <a:schemeClr val="dk1"/>
                  </a:solidFill>
                  <a:cs typeface="Kalimati" pitchFamily="2"/>
                </a:rPr>
                <a:t>जिल्ला</a:t>
              </a:r>
              <a:r>
                <a:rPr lang="ne-NP" sz="2000" dirty="0">
                  <a:solidFill>
                    <a:schemeClr val="dk1"/>
                  </a:solidFill>
                  <a:cs typeface="Kalimati" pitchFamily="2"/>
                </a:rPr>
                <a:t>को नाम</a:t>
              </a:r>
              <a:r>
                <a:rPr lang="en-US" sz="2000" dirty="0">
                  <a:solidFill>
                    <a:schemeClr val="dk1"/>
                  </a:solidFill>
                  <a:cs typeface="Kalimati" pitchFamily="2"/>
                </a:rPr>
                <a:t> </a:t>
              </a:r>
              <a:r>
                <a:rPr lang="ne-NP" sz="2000" dirty="0">
                  <a:solidFill>
                    <a:schemeClr val="dk1"/>
                  </a:solidFill>
                  <a:cs typeface="Kalimati" pitchFamily="2"/>
                </a:rPr>
                <a:t>लेख्नुपर्दछ । </a:t>
              </a:r>
            </a:p>
          </p:txBody>
        </p:sp>
        <p:sp>
          <p:nvSpPr>
            <p:cNvPr id="8" name="Rectangle 7"/>
            <p:cNvSpPr/>
            <p:nvPr/>
          </p:nvSpPr>
          <p:spPr>
            <a:xfrm>
              <a:off x="1688558" y="3335150"/>
              <a:ext cx="1413710" cy="305365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000" b="1" u="sng" dirty="0">
                  <a:solidFill>
                    <a:schemeClr val="dk1"/>
                  </a:solidFill>
                  <a:cs typeface="Kalimati" pitchFamily="2"/>
                </a:rPr>
                <a:t>प्रदेश</a:t>
              </a:r>
              <a:endParaRPr lang="en-US" sz="2000" b="1" u="sng" dirty="0">
                <a:solidFill>
                  <a:schemeClr val="dk1"/>
                </a:solidFill>
                <a:cs typeface="Kalimati" pitchFamily="2"/>
              </a:endParaRPr>
            </a:p>
            <a:p>
              <a:pPr algn="just">
                <a:lnSpc>
                  <a:spcPct val="150000"/>
                </a:lnSpc>
              </a:pPr>
              <a:r>
                <a:rPr lang="ne-NP" sz="2000" dirty="0">
                  <a:solidFill>
                    <a:schemeClr val="dk1"/>
                  </a:solidFill>
                  <a:cs typeface="Kalimati" pitchFamily="2"/>
                </a:rPr>
                <a:t>सबैभन्दा पहिले आफुले भर्न लागेको लगतमा </a:t>
              </a:r>
              <a:r>
                <a:rPr lang="ne-NP" sz="2000" b="1" dirty="0">
                  <a:solidFill>
                    <a:schemeClr val="dk1"/>
                  </a:solidFill>
                  <a:cs typeface="Kalimati" pitchFamily="2"/>
                </a:rPr>
                <a:t>प्रदेश</a:t>
              </a:r>
              <a:r>
                <a:rPr lang="ne-NP" sz="2000" dirty="0">
                  <a:solidFill>
                    <a:schemeClr val="dk1"/>
                  </a:solidFill>
                  <a:cs typeface="Kalimati" pitchFamily="2"/>
                </a:rPr>
                <a:t>को</a:t>
              </a:r>
              <a:r>
                <a:rPr lang="en-US" sz="2000" dirty="0">
                  <a:solidFill>
                    <a:schemeClr val="dk1"/>
                  </a:solidFill>
                  <a:cs typeface="Kalimati" pitchFamily="2"/>
                </a:rPr>
                <a:t> </a:t>
              </a:r>
              <a:r>
                <a:rPr lang="ne-NP" sz="2000" dirty="0">
                  <a:solidFill>
                    <a:schemeClr val="dk1"/>
                  </a:solidFill>
                  <a:cs typeface="Kalimati" pitchFamily="2"/>
                </a:rPr>
                <a:t>नाम लेख्नुपर्दछ । </a:t>
              </a:r>
            </a:p>
          </p:txBody>
        </p:sp>
        <p:cxnSp>
          <p:nvCxnSpPr>
            <p:cNvPr id="24" name="Straight Arrow Connector 23"/>
            <p:cNvCxnSpPr/>
            <p:nvPr/>
          </p:nvCxnSpPr>
          <p:spPr>
            <a:xfrm flipV="1">
              <a:off x="6477000" y="2133599"/>
              <a:ext cx="0" cy="1649322"/>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sp>
          <p:nvSpPr>
            <p:cNvPr id="23" name="Rectangle 22"/>
            <p:cNvSpPr/>
            <p:nvPr/>
          </p:nvSpPr>
          <p:spPr>
            <a:xfrm>
              <a:off x="5058115" y="3193494"/>
              <a:ext cx="3209210" cy="316425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000" b="1" u="sng" dirty="0">
                  <a:solidFill>
                    <a:schemeClr val="dk1"/>
                  </a:solidFill>
                  <a:cs typeface="Kalimati" pitchFamily="2"/>
                </a:rPr>
                <a:t>गा.पा.</a:t>
              </a:r>
              <a:r>
                <a:rPr lang="ne-NP" sz="2000" b="1" u="sng" dirty="0">
                  <a:solidFill>
                    <a:schemeClr val="dk1"/>
                  </a:solidFill>
                  <a:latin typeface="Nirmala UI"/>
                  <a:ea typeface="Nirmala UI"/>
                  <a:cs typeface="Nirmala UI"/>
                </a:rPr>
                <a:t>/</a:t>
              </a:r>
              <a:r>
                <a:rPr lang="ne-NP" sz="2000" b="1" u="sng" dirty="0">
                  <a:solidFill>
                    <a:schemeClr val="dk1"/>
                  </a:solidFill>
                  <a:cs typeface="Kalimati" pitchFamily="2"/>
                </a:rPr>
                <a:t>न.पा.</a:t>
              </a:r>
              <a:endParaRPr lang="en-US" sz="2000" b="1" u="sng" dirty="0">
                <a:solidFill>
                  <a:schemeClr val="dk1"/>
                </a:solidFill>
                <a:cs typeface="Kalimati" pitchFamily="2"/>
              </a:endParaRPr>
            </a:p>
            <a:p>
              <a:pPr algn="just">
                <a:lnSpc>
                  <a:spcPct val="150000"/>
                </a:lnSpc>
              </a:pPr>
              <a:r>
                <a:rPr lang="ne-NP" sz="2000" dirty="0">
                  <a:solidFill>
                    <a:schemeClr val="dk1"/>
                  </a:solidFill>
                  <a:cs typeface="Kalimati" pitchFamily="2"/>
                </a:rPr>
                <a:t>उक्त गणना क्षेत्र रहेको </a:t>
              </a:r>
              <a:r>
                <a:rPr lang="ne-NP" sz="2000" b="1" dirty="0">
                  <a:solidFill>
                    <a:schemeClr val="dk1"/>
                  </a:solidFill>
                  <a:cs typeface="Kalimati" pitchFamily="2"/>
                </a:rPr>
                <a:t>गाउँपालिका वा नगरपालिका </a:t>
              </a:r>
              <a:r>
                <a:rPr lang="ne-NP" sz="2000" dirty="0">
                  <a:solidFill>
                    <a:schemeClr val="dk1"/>
                  </a:solidFill>
                  <a:cs typeface="Kalimati" pitchFamily="2"/>
                </a:rPr>
                <a:t>के</a:t>
              </a:r>
              <a:r>
                <a:rPr lang="en-US" sz="2000" dirty="0">
                  <a:solidFill>
                    <a:schemeClr val="dk1"/>
                  </a:solidFill>
                  <a:cs typeface="Kalimati" pitchFamily="2"/>
                </a:rPr>
                <a:t> </a:t>
              </a:r>
              <a:r>
                <a:rPr lang="ne-NP" sz="2000" dirty="0">
                  <a:solidFill>
                    <a:schemeClr val="dk1"/>
                  </a:solidFill>
                  <a:cs typeface="Kalimati" pitchFamily="2"/>
                </a:rPr>
                <a:t>हो सोहीअनुसार गाउँपालिका भए “न.पा.” लेखेको</a:t>
              </a:r>
              <a:r>
                <a:rPr lang="en-US" sz="2000" dirty="0">
                  <a:solidFill>
                    <a:schemeClr val="dk1"/>
                  </a:solidFill>
                  <a:cs typeface="Kalimati" pitchFamily="2"/>
                </a:rPr>
                <a:t> </a:t>
              </a:r>
              <a:r>
                <a:rPr lang="ne-NP" sz="2000" dirty="0">
                  <a:solidFill>
                    <a:schemeClr val="dk1"/>
                  </a:solidFill>
                  <a:cs typeface="Kalimati" pitchFamily="2"/>
                </a:rPr>
                <a:t>काट्ने र नगरपालिका</a:t>
              </a:r>
              <a:r>
                <a:rPr lang="en-US" sz="2000" dirty="0">
                  <a:solidFill>
                    <a:schemeClr val="dk1"/>
                  </a:solidFill>
                  <a:cs typeface="Kalimati" pitchFamily="2"/>
                </a:rPr>
                <a:t> </a:t>
              </a:r>
              <a:r>
                <a:rPr lang="ne-NP" sz="2000" dirty="0">
                  <a:solidFill>
                    <a:schemeClr val="dk1"/>
                  </a:solidFill>
                  <a:cs typeface="Kalimati" pitchFamily="2"/>
                </a:rPr>
                <a:t>वा उपमहानगरपालिका वा महानगरपालिका भए “गा.पा.” लाई काटेर गणना क्षेत्र रहेको गा.पा. वा न.पा.को नाम लेख्नुपर्छ । </a:t>
              </a:r>
            </a:p>
          </p:txBody>
        </p:sp>
        <p:sp>
          <p:nvSpPr>
            <p:cNvPr id="25" name="Rectangle 24"/>
            <p:cNvSpPr/>
            <p:nvPr/>
          </p:nvSpPr>
          <p:spPr>
            <a:xfrm>
              <a:off x="8374230" y="3276600"/>
              <a:ext cx="2434721" cy="3022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000" b="1" u="sng" dirty="0">
                  <a:solidFill>
                    <a:schemeClr val="dk1"/>
                  </a:solidFill>
                  <a:cs typeface="Kalimati" pitchFamily="2"/>
                </a:rPr>
                <a:t>वडा नं.</a:t>
              </a:r>
              <a:endParaRPr lang="en-US" sz="2000" b="1" u="sng" dirty="0">
                <a:solidFill>
                  <a:schemeClr val="dk1"/>
                </a:solidFill>
                <a:cs typeface="Kalimati" pitchFamily="2"/>
              </a:endParaRPr>
            </a:p>
            <a:p>
              <a:pPr algn="just">
                <a:lnSpc>
                  <a:spcPct val="150000"/>
                </a:lnSpc>
              </a:pPr>
              <a:r>
                <a:rPr lang="ne-NP" sz="2000" dirty="0">
                  <a:solidFill>
                    <a:schemeClr val="dk1"/>
                  </a:solidFill>
                  <a:cs typeface="Kalimati" pitchFamily="2"/>
                </a:rPr>
                <a:t>लेखिएको ठाउँमा जुन वडामा फाराम भर्न लागिएको छ सो वडा नम्बर लेख्नुपर्छ । वडा नम्बर लेख्दा दुई अङ्कमा लेख्नुपर्छ, जस्तैः वडा नं. २ लाई </a:t>
              </a:r>
              <a:r>
                <a:rPr lang="ne-NP" sz="2000" dirty="0">
                  <a:solidFill>
                    <a:schemeClr val="dk1"/>
                  </a:solidFill>
                  <a:latin typeface="Times New Roman" pitchFamily="18" charset="0"/>
                  <a:cs typeface="Kalimati" pitchFamily="2"/>
                </a:rPr>
                <a:t>“</a:t>
              </a:r>
              <a:r>
                <a:rPr lang="en-US" sz="2000" b="1" dirty="0">
                  <a:solidFill>
                    <a:srgbClr val="00B0F0"/>
                  </a:solidFill>
                  <a:latin typeface="Times New Roman" pitchFamily="18" charset="0"/>
                  <a:cs typeface="Times New Roman" pitchFamily="18" charset="0"/>
                </a:rPr>
                <a:t>02</a:t>
              </a:r>
              <a:r>
                <a:rPr lang="ne-NP" sz="2000" dirty="0">
                  <a:solidFill>
                    <a:schemeClr val="dk1"/>
                  </a:solidFill>
                  <a:latin typeface="Times New Roman" pitchFamily="18" charset="0"/>
                  <a:cs typeface="Kalimati" pitchFamily="2"/>
                </a:rPr>
                <a:t>”</a:t>
              </a:r>
              <a:r>
                <a:rPr lang="ne-NP" sz="2000" dirty="0">
                  <a:solidFill>
                    <a:schemeClr val="dk1"/>
                  </a:solidFill>
                  <a:cs typeface="Kalimati" pitchFamily="2"/>
                </a:rPr>
                <a:t> लेख्नुपर्छ । </a:t>
              </a:r>
            </a:p>
          </p:txBody>
        </p:sp>
        <p:cxnSp>
          <p:nvCxnSpPr>
            <p:cNvPr id="26" name="Straight Arrow Connector 25"/>
            <p:cNvCxnSpPr>
              <a:cxnSpLocks/>
            </p:cNvCxnSpPr>
            <p:nvPr/>
          </p:nvCxnSpPr>
          <p:spPr>
            <a:xfrm flipH="1" flipV="1">
              <a:off x="7924800" y="2133600"/>
              <a:ext cx="449430" cy="1143000"/>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grpSp>
      <p:sp>
        <p:nvSpPr>
          <p:cNvPr id="15" name="Slide Number Placeholder 3">
            <a:extLst>
              <a:ext uri="{FF2B5EF4-FFF2-40B4-BE49-F238E27FC236}">
                <a16:creationId xmlns:a16="http://schemas.microsoft.com/office/drawing/2014/main" id="{BD08096D-B82F-472B-AF06-F4600231D415}"/>
              </a:ext>
            </a:extLst>
          </p:cNvPr>
          <p:cNvSpPr>
            <a:spLocks noGrp="1"/>
          </p:cNvSpPr>
          <p:nvPr>
            <p:ph type="sldNum" sz="quarter" idx="12"/>
          </p:nvPr>
        </p:nvSpPr>
        <p:spPr>
          <a:xfrm>
            <a:off x="11231022" y="6400801"/>
            <a:ext cx="960977" cy="457200"/>
          </a:xfrm>
        </p:spPr>
        <p:txBody>
          <a:bodyPr/>
          <a:lstStyle/>
          <a:p>
            <a:fld id="{B6F15528-21DE-4FAA-801E-634DDDAF4B2B}" type="slidenum">
              <a:rPr lang="en-US" sz="1800" smtClean="0">
                <a:latin typeface="Fontasy Himali" panose="04020500000000000000" pitchFamily="82" charset="0"/>
              </a:rPr>
              <a:pPr/>
              <a:t>11</a:t>
            </a:fld>
            <a:endParaRPr lang="en-US" sz="1800" dirty="0">
              <a:latin typeface="Fontasy Himali" panose="04020500000000000000" pitchFamily="82" charset="0"/>
            </a:endParaRPr>
          </a:p>
        </p:txBody>
      </p:sp>
      <p:sp>
        <p:nvSpPr>
          <p:cNvPr id="27" name="Text Placeholder 1">
            <a:extLst>
              <a:ext uri="{FF2B5EF4-FFF2-40B4-BE49-F238E27FC236}">
                <a16:creationId xmlns:a16="http://schemas.microsoft.com/office/drawing/2014/main" id="{A1630A46-30C6-4E71-A0EC-ECC8D41E38F9}"/>
              </a:ext>
            </a:extLst>
          </p:cNvPr>
          <p:cNvSpPr txBox="1">
            <a:spLocks/>
          </p:cNvSpPr>
          <p:nvPr/>
        </p:nvSpPr>
        <p:spPr>
          <a:xfrm>
            <a:off x="0" y="533400"/>
            <a:ext cx="12192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sz="2800" b="1" dirty="0">
                <a:solidFill>
                  <a:srgbClr val="002060"/>
                </a:solidFill>
                <a:latin typeface="Ganesh" pitchFamily="2" charset="0"/>
                <a:cs typeface="Kalimati" panose="00000400000000000000" pitchFamily="2"/>
              </a:rPr>
              <a:t>प्रदेशः .... जिल्लाः ........ गा.पा./न.पा. .... वडा नं. .....</a:t>
            </a:r>
          </a:p>
        </p:txBody>
      </p:sp>
    </p:spTree>
    <p:extLst>
      <p:ext uri="{BB962C8B-B14F-4D97-AF65-F5344CB8AC3E}">
        <p14:creationId xmlns:p14="http://schemas.microsoft.com/office/powerpoint/2010/main" val="3968433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9AB707C-1E5C-4833-9978-248AB2A2C815}"/>
              </a:ext>
            </a:extLst>
          </p:cNvPr>
          <p:cNvGrpSpPr/>
          <p:nvPr/>
        </p:nvGrpSpPr>
        <p:grpSpPr>
          <a:xfrm>
            <a:off x="381000" y="1447800"/>
            <a:ext cx="10972800" cy="5410200"/>
            <a:chOff x="1237488" y="1447800"/>
            <a:chExt cx="9217152" cy="541020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71" t="47963" r="16874" b="16111"/>
            <a:stretch/>
          </p:blipFill>
          <p:spPr bwMode="auto">
            <a:xfrm>
              <a:off x="2133600" y="1447800"/>
              <a:ext cx="8001000" cy="243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Arrow Connector 23"/>
            <p:cNvCxnSpPr>
              <a:cxnSpLocks/>
            </p:cNvCxnSpPr>
            <p:nvPr/>
          </p:nvCxnSpPr>
          <p:spPr>
            <a:xfrm flipH="1" flipV="1">
              <a:off x="9462516" y="2209800"/>
              <a:ext cx="32004" cy="1903326"/>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sp>
          <p:nvSpPr>
            <p:cNvPr id="25" name="Rectangle 24"/>
            <p:cNvSpPr/>
            <p:nvPr/>
          </p:nvSpPr>
          <p:spPr>
            <a:xfrm>
              <a:off x="1237488" y="4113125"/>
              <a:ext cx="9217152" cy="2744875"/>
            </a:xfrm>
            <a:prstGeom prst="rect">
              <a:avLst/>
            </a:prstGeom>
            <a:no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dk1"/>
                  </a:solidFill>
                  <a:cs typeface="Kalimati" pitchFamily="2"/>
                </a:rPr>
                <a:t>जिल्ला अन्तर्गतका स्थानीय तहमा गणनाका लागि कुनै निश्चित वडा वा वडा–खण्ड छानिएका हुन्छन् र तिनीहरुलाई नै यहाँ गणना–क्षेत्र भनिएको हो । </a:t>
              </a:r>
            </a:p>
            <a:p>
              <a:pPr marL="342900" indent="-342900" algn="just">
                <a:lnSpc>
                  <a:spcPct val="150000"/>
                </a:lnSpc>
                <a:buFont typeface="Wingdings" pitchFamily="2" charset="2"/>
                <a:buChar char="ü"/>
              </a:pPr>
              <a:r>
                <a:rPr lang="ne-NP" sz="2400" dirty="0">
                  <a:solidFill>
                    <a:schemeClr val="dk1"/>
                  </a:solidFill>
                  <a:cs typeface="Kalimati" pitchFamily="2"/>
                </a:rPr>
                <a:t>लगत संकलन गर्न लागिएको गणना–क्षेत्रको क्रमसङ्ख्या नै गणना–क्षेत्र सङ्ख्या हो । </a:t>
              </a:r>
            </a:p>
            <a:p>
              <a:pPr marL="342900" indent="-342900" algn="just">
                <a:lnSpc>
                  <a:spcPct val="150000"/>
                </a:lnSpc>
                <a:buFont typeface="Wingdings" pitchFamily="2" charset="2"/>
                <a:buChar char="ü"/>
              </a:pPr>
              <a:r>
                <a:rPr lang="ne-NP" sz="2400" dirty="0">
                  <a:solidFill>
                    <a:schemeClr val="dk1"/>
                  </a:solidFill>
                  <a:cs typeface="Kalimati" pitchFamily="2"/>
                </a:rPr>
                <a:t>दुर्इ अङ्कको यो सङ्ख्या गणकलाई सुपरिवेक्षकबाट प्राप्त हुन्छ ।</a:t>
              </a:r>
            </a:p>
          </p:txBody>
        </p:sp>
      </p:grpSp>
      <p:sp>
        <p:nvSpPr>
          <p:cNvPr id="9" name="Slide Number Placeholder 3">
            <a:extLst>
              <a:ext uri="{FF2B5EF4-FFF2-40B4-BE49-F238E27FC236}">
                <a16:creationId xmlns:a16="http://schemas.microsoft.com/office/drawing/2014/main" id="{288A7E9C-BF11-415F-9706-2C18DD3BE805}"/>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12</a:t>
            </a:fld>
            <a:endParaRPr lang="en-US" sz="1800" dirty="0">
              <a:latin typeface="Fontasy Himali" panose="04020500000000000000" pitchFamily="82" charset="0"/>
            </a:endParaRPr>
          </a:p>
        </p:txBody>
      </p:sp>
      <p:sp>
        <p:nvSpPr>
          <p:cNvPr id="12" name="Text Placeholder 1">
            <a:extLst>
              <a:ext uri="{FF2B5EF4-FFF2-40B4-BE49-F238E27FC236}">
                <a16:creationId xmlns:a16="http://schemas.microsoft.com/office/drawing/2014/main" id="{1F53312E-7AFE-413C-A6CF-39F5182B3D97}"/>
              </a:ext>
            </a:extLst>
          </p:cNvPr>
          <p:cNvSpPr txBox="1">
            <a:spLocks/>
          </p:cNvSpPr>
          <p:nvPr/>
        </p:nvSpPr>
        <p:spPr>
          <a:xfrm>
            <a:off x="0" y="533400"/>
            <a:ext cx="12192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sz="2800" b="1" dirty="0">
                <a:solidFill>
                  <a:srgbClr val="002060"/>
                </a:solidFill>
                <a:latin typeface="Ganesh" pitchFamily="2" charset="0"/>
                <a:cs typeface="Kalimati" panose="00000400000000000000" pitchFamily="2"/>
              </a:rPr>
              <a:t>गणना क्षेत्र नम्बर .........</a:t>
            </a:r>
          </a:p>
        </p:txBody>
      </p:sp>
    </p:spTree>
    <p:extLst>
      <p:ext uri="{BB962C8B-B14F-4D97-AF65-F5344CB8AC3E}">
        <p14:creationId xmlns:p14="http://schemas.microsoft.com/office/powerpoint/2010/main" val="391634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79" t="60185" r="14375" b="17593"/>
          <a:stretch/>
        </p:blipFill>
        <p:spPr bwMode="auto">
          <a:xfrm>
            <a:off x="1905000" y="1600199"/>
            <a:ext cx="83693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6200" y="3124200"/>
            <a:ext cx="11963398" cy="3733800"/>
          </a:xfrm>
          <a:prstGeom prst="rect">
            <a:avLst/>
          </a:prstGeom>
          <a:no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e-NP" sz="2200" dirty="0">
              <a:solidFill>
                <a:schemeClr val="tx1"/>
              </a:solidFill>
              <a:latin typeface="Preeti" pitchFamily="2" charset="0"/>
              <a:cs typeface="Kalimati" panose="00000400000000000000" pitchFamily="2"/>
            </a:endParaRPr>
          </a:p>
          <a:p>
            <a:r>
              <a:rPr lang="ne-NP" sz="2200" b="1" dirty="0">
                <a:solidFill>
                  <a:schemeClr val="tx1"/>
                </a:solidFill>
                <a:latin typeface="Preeti" pitchFamily="2" charset="0"/>
                <a:cs typeface="Kalimati" panose="00000400000000000000" pitchFamily="2"/>
              </a:rPr>
              <a:t>गणकको नाम र सही</a:t>
            </a:r>
          </a:p>
          <a:p>
            <a:r>
              <a:rPr lang="ne-NP" sz="2200" dirty="0">
                <a:solidFill>
                  <a:schemeClr val="tx1"/>
                </a:solidFill>
                <a:latin typeface="Preeti" pitchFamily="2" charset="0"/>
                <a:cs typeface="Kalimati" panose="00000400000000000000" pitchFamily="2"/>
              </a:rPr>
              <a:t>प्रश्नावली फाराम भरिसकेपछि सम्बन्धित गणकले आफ्नो पूरा नाम, थर लेखी सही गर्नुपर्छ ।</a:t>
            </a:r>
          </a:p>
          <a:p>
            <a:r>
              <a:rPr lang="ne-NP" sz="2200" b="1" dirty="0">
                <a:solidFill>
                  <a:schemeClr val="tx1"/>
                </a:solidFill>
                <a:latin typeface="Preeti" pitchFamily="2" charset="0"/>
                <a:cs typeface="Kalimati" panose="00000400000000000000" pitchFamily="2"/>
              </a:rPr>
              <a:t>गणना मिति</a:t>
            </a:r>
          </a:p>
          <a:p>
            <a:r>
              <a:rPr lang="ne-NP" sz="2200" dirty="0">
                <a:solidFill>
                  <a:schemeClr val="tx1"/>
                </a:solidFill>
                <a:latin typeface="Preeti" pitchFamily="2" charset="0"/>
                <a:cs typeface="Kalimati" panose="00000400000000000000" pitchFamily="2"/>
              </a:rPr>
              <a:t>गणना भएको मिति विक्रम संवतमा (क्रमशः साल, महिना र गते) लेख्नुपर्छ ।</a:t>
            </a:r>
          </a:p>
          <a:p>
            <a:r>
              <a:rPr lang="ne-NP" sz="2200" b="1" dirty="0">
                <a:solidFill>
                  <a:schemeClr val="tx1"/>
                </a:solidFill>
                <a:latin typeface="Preeti" pitchFamily="2" charset="0"/>
                <a:cs typeface="Kalimati" panose="00000400000000000000" pitchFamily="2"/>
              </a:rPr>
              <a:t>सुपरिवेक्षकको नाम र सही</a:t>
            </a:r>
          </a:p>
          <a:p>
            <a:r>
              <a:rPr lang="ne-NP" sz="2200" dirty="0">
                <a:solidFill>
                  <a:schemeClr val="tx1"/>
                </a:solidFill>
                <a:latin typeface="Preeti" pitchFamily="2" charset="0"/>
                <a:cs typeface="Kalimati" panose="00000400000000000000" pitchFamily="2"/>
              </a:rPr>
              <a:t>गणकले भरेको फाराम जाँच गरेपछि सम्बन्धित सुपरिवेक्षकले आफ्नो नाम, थर लेखेर सही गर्नुपर्छ ।</a:t>
            </a:r>
          </a:p>
          <a:p>
            <a:r>
              <a:rPr lang="ne-NP" sz="2200" b="1" dirty="0">
                <a:solidFill>
                  <a:schemeClr val="tx1"/>
                </a:solidFill>
                <a:latin typeface="Preeti" pitchFamily="2" charset="0"/>
                <a:cs typeface="Kalimati" panose="00000400000000000000" pitchFamily="2"/>
              </a:rPr>
              <a:t>सुपरिवेक्षण मिति</a:t>
            </a:r>
          </a:p>
          <a:p>
            <a:r>
              <a:rPr lang="ne-NP" sz="2200" dirty="0">
                <a:solidFill>
                  <a:schemeClr val="tx1"/>
                </a:solidFill>
                <a:latin typeface="Preeti" pitchFamily="2" charset="0"/>
                <a:cs typeface="Kalimati" panose="00000400000000000000" pitchFamily="2"/>
              </a:rPr>
              <a:t>फाराम जाँच गरेपछि केही सच्याउनुपर्ने भए गणकलाई सच्याउन लगाउनुपर्छ र सुपरिवेक्षण मिति लेख्नुपर्छ ।</a:t>
            </a:r>
          </a:p>
          <a:p>
            <a:r>
              <a:rPr lang="ne-NP" sz="2200" b="1" dirty="0">
                <a:solidFill>
                  <a:schemeClr val="tx1"/>
                </a:solidFill>
                <a:latin typeface="Preeti" pitchFamily="2" charset="0"/>
                <a:cs typeface="Kalimati" panose="00000400000000000000" pitchFamily="2"/>
              </a:rPr>
              <a:t>सम्पर्क नं. </a:t>
            </a:r>
          </a:p>
          <a:p>
            <a:r>
              <a:rPr lang="ne-NP" sz="2200" dirty="0">
                <a:solidFill>
                  <a:schemeClr val="tx1"/>
                </a:solidFill>
                <a:latin typeface="Preeti" pitchFamily="2" charset="0"/>
                <a:cs typeface="Kalimati" panose="00000400000000000000" pitchFamily="2"/>
              </a:rPr>
              <a:t>यहाँ गणक÷सुपरिवेक्षकको आवश्यक परेको बेला सम्पर्क गर्न सकिने मोबाइल वा टेलिफोन नम्बर उल्लेख गर्नुपर्छ ।</a:t>
            </a:r>
          </a:p>
          <a:p>
            <a:endParaRPr lang="en-US" sz="2200" dirty="0">
              <a:solidFill>
                <a:schemeClr val="tx1"/>
              </a:solidFill>
              <a:latin typeface="Preeti" pitchFamily="2" charset="0"/>
              <a:cs typeface="Kalimati" panose="00000400000000000000" pitchFamily="2"/>
            </a:endParaRPr>
          </a:p>
        </p:txBody>
      </p:sp>
      <p:cxnSp>
        <p:nvCxnSpPr>
          <p:cNvPr id="10" name="Straight Arrow Connector 9"/>
          <p:cNvCxnSpPr/>
          <p:nvPr/>
        </p:nvCxnSpPr>
        <p:spPr>
          <a:xfrm flipV="1">
            <a:off x="4419600" y="2514601"/>
            <a:ext cx="0" cy="990599"/>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flipV="1">
            <a:off x="6172200" y="2667000"/>
            <a:ext cx="0" cy="3505201"/>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flipV="1">
            <a:off x="7924800" y="2590800"/>
            <a:ext cx="0" cy="1524001"/>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flipV="1">
            <a:off x="9525000" y="2433692"/>
            <a:ext cx="0" cy="1071508"/>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sp>
        <p:nvSpPr>
          <p:cNvPr id="11" name="Slide Number Placeholder 3">
            <a:extLst>
              <a:ext uri="{FF2B5EF4-FFF2-40B4-BE49-F238E27FC236}">
                <a16:creationId xmlns:a16="http://schemas.microsoft.com/office/drawing/2014/main" id="{50AA9E2F-3149-4F14-AFFF-855E823833E5}"/>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13</a:t>
            </a:fld>
            <a:endParaRPr lang="en-US" sz="1800" dirty="0">
              <a:latin typeface="Fontasy Himali" panose="04020500000000000000" pitchFamily="82" charset="0"/>
            </a:endParaRPr>
          </a:p>
        </p:txBody>
      </p:sp>
      <p:sp>
        <p:nvSpPr>
          <p:cNvPr id="16" name="Text Placeholder 1">
            <a:extLst>
              <a:ext uri="{FF2B5EF4-FFF2-40B4-BE49-F238E27FC236}">
                <a16:creationId xmlns:a16="http://schemas.microsoft.com/office/drawing/2014/main" id="{AACBB95B-48EA-475D-BD02-3D5831636781}"/>
              </a:ext>
            </a:extLst>
          </p:cNvPr>
          <p:cNvSpPr txBox="1">
            <a:spLocks/>
          </p:cNvSpPr>
          <p:nvPr/>
        </p:nvSpPr>
        <p:spPr>
          <a:xfrm>
            <a:off x="0" y="533400"/>
            <a:ext cx="12192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sz="2800" b="1" dirty="0">
                <a:solidFill>
                  <a:srgbClr val="002060"/>
                </a:solidFill>
                <a:latin typeface="Ganesh" pitchFamily="2" charset="0"/>
                <a:cs typeface="Kalimati" panose="00000400000000000000" pitchFamily="2"/>
              </a:rPr>
              <a:t>गणक र सुपरिवेक्षकको नाम, सम्पर्क, मिति तथा सही</a:t>
            </a:r>
          </a:p>
        </p:txBody>
      </p:sp>
      <p:cxnSp>
        <p:nvCxnSpPr>
          <p:cNvPr id="17" name="Straight Arrow Connector 16"/>
          <p:cNvCxnSpPr/>
          <p:nvPr/>
        </p:nvCxnSpPr>
        <p:spPr>
          <a:xfrm flipV="1">
            <a:off x="4876800" y="2895601"/>
            <a:ext cx="0" cy="2007312"/>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flipV="1">
            <a:off x="9144000" y="2819400"/>
            <a:ext cx="0" cy="2007312"/>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flipH="1" flipV="1">
            <a:off x="8382000" y="2819402"/>
            <a:ext cx="38100" cy="2666998"/>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65088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64C54C68-D2C3-4DD7-914D-2F1EF51A1112}"/>
              </a:ext>
            </a:extLst>
          </p:cNvPr>
          <p:cNvGrpSpPr/>
          <p:nvPr/>
        </p:nvGrpSpPr>
        <p:grpSpPr>
          <a:xfrm>
            <a:off x="81072" y="1219200"/>
            <a:ext cx="12034728" cy="5550932"/>
            <a:chOff x="4872" y="901698"/>
            <a:chExt cx="12034728" cy="5868434"/>
          </a:xfrm>
        </p:grpSpPr>
        <p:sp>
          <p:nvSpPr>
            <p:cNvPr id="7" name="Rectangle 6"/>
            <p:cNvSpPr/>
            <p:nvPr/>
          </p:nvSpPr>
          <p:spPr>
            <a:xfrm>
              <a:off x="4872" y="2743200"/>
              <a:ext cx="2420089" cy="40269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ü"/>
              </a:pPr>
              <a:r>
                <a:rPr lang="ne-NP" sz="2000" dirty="0">
                  <a:solidFill>
                    <a:schemeClr val="tx1"/>
                  </a:solidFill>
                  <a:latin typeface="Preeti" pitchFamily="2" charset="0"/>
                  <a:cs typeface="Kalimati" panose="00000400000000000000" pitchFamily="2"/>
                </a:rPr>
                <a:t>यहाँ  गणना  क्षेत्रको सम्पूर्ण कृषिचलनको सूचीकरण  गरिसकेर वर्गिकरण समेत गरिसकेपछि  महल ८ को  जम्मा कृषिचलनको संख्या लेख्नुपर्दछ ।</a:t>
              </a:r>
              <a:endParaRPr lang="en-US" sz="2000" dirty="0">
                <a:solidFill>
                  <a:schemeClr val="tx1"/>
                </a:solidFill>
                <a:latin typeface="Preeti" pitchFamily="2" charset="0"/>
                <a:cs typeface="Kalimati" panose="00000400000000000000" pitchFamily="2"/>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71" t="39445" r="14479" b="33703"/>
            <a:stretch/>
          </p:blipFill>
          <p:spPr bwMode="auto">
            <a:xfrm>
              <a:off x="1714500" y="901698"/>
              <a:ext cx="8686800" cy="184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a:cxnSpLocks/>
              <a:stCxn id="7" idx="0"/>
            </p:cNvCxnSpPr>
            <p:nvPr/>
          </p:nvCxnSpPr>
          <p:spPr>
            <a:xfrm flipV="1">
              <a:off x="1214917" y="1412423"/>
              <a:ext cx="3023708" cy="1330776"/>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a:cxnSpLocks/>
            </p:cNvCxnSpPr>
            <p:nvPr/>
          </p:nvCxnSpPr>
          <p:spPr>
            <a:xfrm flipV="1">
              <a:off x="3581400" y="1638300"/>
              <a:ext cx="800100" cy="1104900"/>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a:cxnSpLocks/>
            </p:cNvCxnSpPr>
            <p:nvPr/>
          </p:nvCxnSpPr>
          <p:spPr>
            <a:xfrm flipH="1" flipV="1">
              <a:off x="4514960" y="1909692"/>
              <a:ext cx="971440" cy="849392"/>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sp>
          <p:nvSpPr>
            <p:cNvPr id="17" name="Rectangle 16"/>
            <p:cNvSpPr/>
            <p:nvPr/>
          </p:nvSpPr>
          <p:spPr>
            <a:xfrm>
              <a:off x="2514600" y="2759084"/>
              <a:ext cx="2528039" cy="4011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ü"/>
              </a:pPr>
              <a:r>
                <a:rPr lang="ne-NP" sz="2000" dirty="0">
                  <a:solidFill>
                    <a:schemeClr val="tx1"/>
                  </a:solidFill>
                  <a:latin typeface="Preeti" pitchFamily="2" charset="0"/>
                  <a:cs typeface="Kalimati" panose="00000400000000000000" pitchFamily="2"/>
                </a:rPr>
                <a:t>यहाँ  गणना  क्षेत्रको सम्पूर्ण कृषिचलनको सूचीकरण  गरिसकेर वर्गिकरण समेत गरिसकपछि  महल ९ को  जम्मा कृषिचलनको संख्या लेख्नुपर्दछ ।</a:t>
              </a:r>
            </a:p>
          </p:txBody>
        </p:sp>
        <p:sp>
          <p:nvSpPr>
            <p:cNvPr id="20" name="Rectangle 19"/>
            <p:cNvSpPr/>
            <p:nvPr/>
          </p:nvSpPr>
          <p:spPr>
            <a:xfrm>
              <a:off x="5156308" y="2819400"/>
              <a:ext cx="2387492" cy="3950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ü"/>
              </a:pPr>
              <a:r>
                <a:rPr lang="ne-NP" sz="2000" dirty="0">
                  <a:solidFill>
                    <a:schemeClr val="tx1"/>
                  </a:solidFill>
                  <a:latin typeface="Preeti" pitchFamily="2" charset="0"/>
                  <a:cs typeface="Kalimati" panose="00000400000000000000" pitchFamily="2"/>
                </a:rPr>
                <a:t>यहाँ  गणना  क्षेत्रको सम्पूर्ण कृषिचलनको सूचीकरण  गरिसकेर वर्गिकरण समेत गरिसकपछि  महल १० को  जम्मा कृषिचलनको संख्या लेख्नुपर्दछ ।</a:t>
              </a:r>
              <a:endParaRPr lang="en-US" sz="2000" dirty="0">
                <a:solidFill>
                  <a:schemeClr val="tx1"/>
                </a:solidFill>
                <a:latin typeface="Preeti" pitchFamily="2" charset="0"/>
                <a:cs typeface="Kalimati" panose="00000400000000000000" pitchFamily="2"/>
              </a:endParaRPr>
            </a:p>
          </p:txBody>
        </p:sp>
        <p:sp>
          <p:nvSpPr>
            <p:cNvPr id="31" name="Rectangle 30"/>
            <p:cNvSpPr/>
            <p:nvPr/>
          </p:nvSpPr>
          <p:spPr>
            <a:xfrm>
              <a:off x="7696200" y="2819400"/>
              <a:ext cx="2447925" cy="3950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ü"/>
              </a:pPr>
              <a:r>
                <a:rPr lang="ne-NP" sz="2000" dirty="0">
                  <a:solidFill>
                    <a:schemeClr val="tx1"/>
                  </a:solidFill>
                  <a:latin typeface="Preeti" pitchFamily="2" charset="0"/>
                  <a:cs typeface="Kalimati" panose="00000400000000000000" pitchFamily="2"/>
                </a:rPr>
                <a:t>यहाँ गणना  क्षेत्रको सम्पूर्ण कृषिचलनको सूचीकरण  गरिसकेर वर्गिकरण समेत गरिसकपछि  महल ११ को  जम्मा कृषिचलनको संख्या लेख्नुपर्दछ ।</a:t>
              </a:r>
              <a:endParaRPr lang="en-US" sz="2000" dirty="0">
                <a:solidFill>
                  <a:schemeClr val="tx1"/>
                </a:solidFill>
                <a:latin typeface="Preeti" pitchFamily="2" charset="0"/>
                <a:cs typeface="Kalimati" panose="00000400000000000000" pitchFamily="2"/>
              </a:endParaRPr>
            </a:p>
          </p:txBody>
        </p:sp>
        <p:sp>
          <p:nvSpPr>
            <p:cNvPr id="32" name="Rectangle 31"/>
            <p:cNvSpPr/>
            <p:nvPr/>
          </p:nvSpPr>
          <p:spPr>
            <a:xfrm>
              <a:off x="10267952" y="2819400"/>
              <a:ext cx="1771648" cy="3950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ü"/>
              </a:pPr>
              <a:r>
                <a:rPr lang="ne-NP" sz="2000" dirty="0">
                  <a:solidFill>
                    <a:schemeClr val="tx1"/>
                  </a:solidFill>
                  <a:latin typeface="Preeti" pitchFamily="2" charset="0"/>
                  <a:cs typeface="Kalimati" panose="00000400000000000000" pitchFamily="2"/>
                </a:rPr>
                <a:t>यहाँ  गणना  क्षेत्रको सम्पूर्ण कृषिचलनको सूचीकरण  गरिसकेपछि  महल २ को  अन्तिम क्रम संख्या लेख्नुपर्दछ ।</a:t>
              </a:r>
              <a:endParaRPr lang="en-US" sz="2000" dirty="0">
                <a:solidFill>
                  <a:schemeClr val="tx1"/>
                </a:solidFill>
                <a:latin typeface="Preeti" pitchFamily="2" charset="0"/>
                <a:cs typeface="Kalimati" panose="00000400000000000000" pitchFamily="2"/>
              </a:endParaRPr>
            </a:p>
          </p:txBody>
        </p:sp>
        <p:cxnSp>
          <p:nvCxnSpPr>
            <p:cNvPr id="34" name="Straight Arrow Connector 33"/>
            <p:cNvCxnSpPr>
              <a:cxnSpLocks/>
            </p:cNvCxnSpPr>
            <p:nvPr/>
          </p:nvCxnSpPr>
          <p:spPr>
            <a:xfrm flipH="1" flipV="1">
              <a:off x="5143504" y="2133600"/>
              <a:ext cx="2857496" cy="685800"/>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36" name="Straight Arrow Connector 35"/>
            <p:cNvCxnSpPr>
              <a:cxnSpLocks/>
            </p:cNvCxnSpPr>
            <p:nvPr/>
          </p:nvCxnSpPr>
          <p:spPr>
            <a:xfrm flipH="1" flipV="1">
              <a:off x="4372086" y="2362200"/>
              <a:ext cx="6029214" cy="3775799"/>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grpSp>
      <p:sp>
        <p:nvSpPr>
          <p:cNvPr id="15" name="Slide Number Placeholder 3">
            <a:extLst>
              <a:ext uri="{FF2B5EF4-FFF2-40B4-BE49-F238E27FC236}">
                <a16:creationId xmlns:a16="http://schemas.microsoft.com/office/drawing/2014/main" id="{95952DC6-9026-48F4-8B7A-C411B68D081F}"/>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14</a:t>
            </a:fld>
            <a:endParaRPr lang="en-US" sz="1800" dirty="0">
              <a:latin typeface="Fontasy Himali" panose="04020500000000000000" pitchFamily="82" charset="0"/>
            </a:endParaRPr>
          </a:p>
        </p:txBody>
      </p:sp>
      <p:sp>
        <p:nvSpPr>
          <p:cNvPr id="19" name="Text Placeholder 1">
            <a:extLst>
              <a:ext uri="{FF2B5EF4-FFF2-40B4-BE49-F238E27FC236}">
                <a16:creationId xmlns:a16="http://schemas.microsoft.com/office/drawing/2014/main" id="{912432DE-4C7B-4B93-92E2-3370267A308D}"/>
              </a:ext>
            </a:extLst>
          </p:cNvPr>
          <p:cNvSpPr txBox="1">
            <a:spLocks/>
          </p:cNvSpPr>
          <p:nvPr/>
        </p:nvSpPr>
        <p:spPr>
          <a:xfrm>
            <a:off x="0" y="533400"/>
            <a:ext cx="12192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sz="2800" b="1" dirty="0">
                <a:solidFill>
                  <a:srgbClr val="002060"/>
                </a:solidFill>
                <a:latin typeface="Ganesh" pitchFamily="2" charset="0"/>
                <a:cs typeface="Kalimati" panose="00000400000000000000" pitchFamily="2"/>
              </a:rPr>
              <a:t>महल ८, ९, १०, ११ को जम्मा तथा महल २ को अन्तिम क्रमसंख्या</a:t>
            </a:r>
          </a:p>
        </p:txBody>
      </p:sp>
    </p:spTree>
    <p:extLst>
      <p:ext uri="{BB962C8B-B14F-4D97-AF65-F5344CB8AC3E}">
        <p14:creationId xmlns:p14="http://schemas.microsoft.com/office/powerpoint/2010/main" val="2148793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B299AE9-C3BC-434C-9E90-599D4E5F8141}"/>
              </a:ext>
            </a:extLst>
          </p:cNvPr>
          <p:cNvGrpSpPr/>
          <p:nvPr/>
        </p:nvGrpSpPr>
        <p:grpSpPr>
          <a:xfrm>
            <a:off x="133350" y="1412423"/>
            <a:ext cx="11652245" cy="5305582"/>
            <a:chOff x="133350" y="943785"/>
            <a:chExt cx="11652245" cy="5469804"/>
          </a:xfrm>
        </p:grpSpPr>
        <p:sp>
          <p:nvSpPr>
            <p:cNvPr id="7" name="Rectangle 6"/>
            <p:cNvSpPr/>
            <p:nvPr/>
          </p:nvSpPr>
          <p:spPr>
            <a:xfrm>
              <a:off x="133350" y="2857589"/>
              <a:ext cx="2457450" cy="3556000"/>
            </a:xfrm>
            <a:prstGeom prst="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e-NP" b="1" dirty="0">
                  <a:solidFill>
                    <a:schemeClr val="tx1"/>
                  </a:solidFill>
                  <a:latin typeface="Preeti" pitchFamily="2" charset="0"/>
                  <a:cs typeface="Kalimati" panose="00000400000000000000" pitchFamily="2"/>
                </a:rPr>
                <a:t>छानिने कृषि चलन (कृषक परिवार) को जम्मा संख्या (न) </a:t>
              </a:r>
            </a:p>
            <a:p>
              <a:pPr marL="342900" indent="-342900">
                <a:buFont typeface="Wingdings" pitchFamily="2" charset="2"/>
                <a:buChar char="ü"/>
              </a:pPr>
              <a:r>
                <a:rPr lang="ne-NP" dirty="0">
                  <a:solidFill>
                    <a:schemeClr val="tx1"/>
                  </a:solidFill>
                  <a:latin typeface="Preeti" pitchFamily="2" charset="0"/>
                  <a:cs typeface="Kalimati" panose="00000400000000000000" pitchFamily="2"/>
                </a:rPr>
                <a:t>सम्बन्धित गणना क्षेत्रमा भएका जम्मा कृषि चलन मध्येबाट कति कृषि चलन छान्ने भन्ने कुरा निश्चित गर्ने काम सुपरिवेक्षकले गर्नेछन् र सोही संख्या यहाँ लेख्नुपर्छ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71" t="39445" r="14479" b="33703"/>
            <a:stretch/>
          </p:blipFill>
          <p:spPr bwMode="auto">
            <a:xfrm>
              <a:off x="1714500" y="943785"/>
              <a:ext cx="8686800" cy="184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a:cxnSpLocks/>
              <a:stCxn id="7" idx="0"/>
            </p:cNvCxnSpPr>
            <p:nvPr/>
          </p:nvCxnSpPr>
          <p:spPr>
            <a:xfrm flipV="1">
              <a:off x="1362075" y="1451609"/>
              <a:ext cx="6448425" cy="1405980"/>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a:cxnSpLocks/>
              <a:stCxn id="17" idx="0"/>
            </p:cNvCxnSpPr>
            <p:nvPr/>
          </p:nvCxnSpPr>
          <p:spPr>
            <a:xfrm flipV="1">
              <a:off x="4229100" y="1689190"/>
              <a:ext cx="4597397" cy="1168399"/>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flipV="1">
              <a:off x="9601200" y="1864536"/>
              <a:ext cx="0" cy="980264"/>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sp>
          <p:nvSpPr>
            <p:cNvPr id="17" name="Rectangle 16"/>
            <p:cNvSpPr/>
            <p:nvPr/>
          </p:nvSpPr>
          <p:spPr>
            <a:xfrm>
              <a:off x="2743200" y="2857589"/>
              <a:ext cx="2971800" cy="3556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e-NP" b="1" dirty="0">
                  <a:solidFill>
                    <a:schemeClr val="tx1"/>
                  </a:solidFill>
                  <a:latin typeface="Preeti" pitchFamily="2" charset="0"/>
                  <a:cs typeface="Kalimati" panose="00000400000000000000" pitchFamily="2"/>
                </a:rPr>
                <a:t>छनोट अन्तर संख्या (इ)</a:t>
              </a:r>
            </a:p>
            <a:p>
              <a:pPr marL="285750" indent="-285750">
                <a:buFont typeface="Wingdings" pitchFamily="2" charset="2"/>
                <a:buChar char="ü"/>
              </a:pPr>
              <a:r>
                <a:rPr lang="ne-NP" dirty="0">
                  <a:solidFill>
                    <a:schemeClr val="tx1"/>
                  </a:solidFill>
                  <a:latin typeface="Preeti" pitchFamily="2" charset="0"/>
                  <a:cs typeface="Kalimati" panose="00000400000000000000" pitchFamily="2"/>
                </a:rPr>
                <a:t>छनोट अन्तर संख्या भन्नाले कृषि चलनको छनोट गर्दा कति कतिको अन्तरमा छनोट गर्ने भन्ने जनाउँछ । </a:t>
              </a:r>
              <a:endParaRPr lang="en-US" dirty="0">
                <a:solidFill>
                  <a:schemeClr val="tx1"/>
                </a:solidFill>
                <a:latin typeface="Preeti" pitchFamily="2" charset="0"/>
                <a:cs typeface="Kalimati" panose="00000400000000000000" pitchFamily="2"/>
              </a:endParaRPr>
            </a:p>
            <a:p>
              <a:pPr marL="285750" indent="-285750">
                <a:buFont typeface="Wingdings" pitchFamily="2" charset="2"/>
                <a:buChar char="ü"/>
              </a:pPr>
              <a:r>
                <a:rPr lang="ne-NP" dirty="0">
                  <a:solidFill>
                    <a:schemeClr val="tx1"/>
                  </a:solidFill>
                  <a:latin typeface="Preeti" pitchFamily="2" charset="0"/>
                  <a:cs typeface="Kalimati" panose="00000400000000000000" pitchFamily="2"/>
                </a:rPr>
                <a:t>यो संख्या गणना क्षेत्रमा रहेका जम्मा कृषि चलन संख्यालाई सो गणना क्षेत्रमा छनोट गरिने संख्याले भाग गरेर प्राप्त गर्न सकिन्छ ।</a:t>
              </a:r>
            </a:p>
            <a:p>
              <a:endParaRPr lang="en-US" dirty="0">
                <a:solidFill>
                  <a:schemeClr val="tx1"/>
                </a:solidFill>
                <a:latin typeface="Preeti" pitchFamily="2" charset="0"/>
                <a:cs typeface="Kalimati" panose="00000400000000000000" pitchFamily="2"/>
              </a:endParaRPr>
            </a:p>
          </p:txBody>
        </p:sp>
        <p:sp>
          <p:nvSpPr>
            <p:cNvPr id="20" name="Rectangle 19"/>
            <p:cNvSpPr/>
            <p:nvPr/>
          </p:nvSpPr>
          <p:spPr>
            <a:xfrm>
              <a:off x="5867400" y="2629989"/>
              <a:ext cx="5918195" cy="377081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e-NP" sz="2000" b="1" dirty="0">
                  <a:solidFill>
                    <a:schemeClr val="tx1"/>
                  </a:solidFill>
                  <a:latin typeface="Preeti" pitchFamily="2" charset="0"/>
                  <a:cs typeface="Kalimati" panose="00000400000000000000" pitchFamily="2"/>
                </a:rPr>
                <a:t>शुरु छनोट अङ्क (अ) </a:t>
              </a:r>
            </a:p>
            <a:p>
              <a:pPr marL="285750" indent="-285750">
                <a:buFont typeface="Wingdings" pitchFamily="2" charset="2"/>
                <a:buChar char="ü"/>
              </a:pPr>
              <a:r>
                <a:rPr lang="ne-NP" dirty="0">
                  <a:solidFill>
                    <a:schemeClr val="tx1"/>
                  </a:solidFill>
                  <a:latin typeface="Preeti" pitchFamily="2" charset="0"/>
                  <a:cs typeface="Kalimati" panose="00000400000000000000" pitchFamily="2"/>
                </a:rPr>
                <a:t>शुरु छनोट अङ्क भनेको छनोट अन्तरसँग बराबर वा सोभन्दा सानो तर शून्यभन्दा ठूलो कुनै दैवी संख्या </a:t>
              </a:r>
              <a:r>
                <a:rPr lang="en-US" dirty="0">
                  <a:solidFill>
                    <a:schemeClr val="tx1"/>
                  </a:solidFill>
                  <a:latin typeface="Times New Roman" panose="02020603050405020304" pitchFamily="18" charset="0"/>
                  <a:cs typeface="Kalimati" panose="00000400000000000000" pitchFamily="2"/>
                </a:rPr>
                <a:t>(Random Number) </a:t>
              </a:r>
              <a:r>
                <a:rPr lang="ne-NP" dirty="0">
                  <a:solidFill>
                    <a:schemeClr val="tx1"/>
                  </a:solidFill>
                  <a:latin typeface="Preeti" pitchFamily="2" charset="0"/>
                  <a:cs typeface="Kalimati" panose="00000400000000000000" pitchFamily="2"/>
                </a:rPr>
                <a:t>हो । </a:t>
              </a:r>
              <a:endParaRPr lang="en-US" dirty="0">
                <a:solidFill>
                  <a:schemeClr val="tx1"/>
                </a:solidFill>
                <a:latin typeface="Preeti" pitchFamily="2" charset="0"/>
                <a:cs typeface="Kalimati" panose="00000400000000000000" pitchFamily="2"/>
              </a:endParaRPr>
            </a:p>
            <a:p>
              <a:pPr marL="285750" indent="-285750">
                <a:buFont typeface="Wingdings" pitchFamily="2" charset="2"/>
                <a:buChar char="ü"/>
              </a:pPr>
              <a:r>
                <a:rPr lang="ne-NP" dirty="0">
                  <a:solidFill>
                    <a:schemeClr val="tx1"/>
                  </a:solidFill>
                  <a:latin typeface="Preeti" pitchFamily="2" charset="0"/>
                  <a:cs typeface="Kalimati" panose="00000400000000000000" pitchFamily="2"/>
                </a:rPr>
                <a:t>यो अङ्क दिइएको दैवी संख्या तालिकाबाट लिइन्छ । </a:t>
              </a:r>
              <a:endParaRPr lang="en-US" dirty="0">
                <a:solidFill>
                  <a:schemeClr val="tx1"/>
                </a:solidFill>
                <a:latin typeface="Preeti" pitchFamily="2" charset="0"/>
                <a:cs typeface="Kalimati" panose="00000400000000000000" pitchFamily="2"/>
              </a:endParaRPr>
            </a:p>
            <a:p>
              <a:pPr marL="285750" indent="-285750">
                <a:buFont typeface="Wingdings" pitchFamily="2" charset="2"/>
                <a:buChar char="ü"/>
              </a:pPr>
              <a:r>
                <a:rPr lang="ne-NP" dirty="0">
                  <a:solidFill>
                    <a:schemeClr val="tx1"/>
                  </a:solidFill>
                  <a:latin typeface="Preeti" pitchFamily="2" charset="0"/>
                  <a:cs typeface="Kalimati" panose="00000400000000000000" pitchFamily="2"/>
                </a:rPr>
                <a:t>पहिलो कृषक परिवारको छनोट यही दैवी संख्याको आधारमा गरिन्छ  । </a:t>
              </a:r>
              <a:endParaRPr lang="en-US" dirty="0">
                <a:solidFill>
                  <a:schemeClr val="tx1"/>
                </a:solidFill>
                <a:latin typeface="Preeti" pitchFamily="2" charset="0"/>
                <a:cs typeface="Kalimati" panose="00000400000000000000" pitchFamily="2"/>
              </a:endParaRPr>
            </a:p>
            <a:p>
              <a:pPr marL="285750" indent="-285750">
                <a:buFont typeface="Wingdings" pitchFamily="2" charset="2"/>
                <a:buChar char="ü"/>
              </a:pPr>
              <a:r>
                <a:rPr lang="ne-NP" dirty="0">
                  <a:solidFill>
                    <a:schemeClr val="tx1"/>
                  </a:solidFill>
                  <a:latin typeface="Preeti" pitchFamily="2" charset="0"/>
                  <a:cs typeface="Kalimati" panose="00000400000000000000" pitchFamily="2"/>
                </a:rPr>
                <a:t>त्यसपछि, शुरु छनोट अङ्कमा छनोट अन्तर संख्या जोड्दै जाँदा क्रमशः कृषक परिवारको छनोट हुँदै जान्छ । </a:t>
              </a:r>
              <a:endParaRPr lang="en-US" dirty="0">
                <a:solidFill>
                  <a:schemeClr val="tx1"/>
                </a:solidFill>
                <a:latin typeface="Preeti" pitchFamily="2" charset="0"/>
                <a:cs typeface="Kalimati" panose="00000400000000000000" pitchFamily="2"/>
              </a:endParaRPr>
            </a:p>
            <a:p>
              <a:pPr marL="285750" indent="-285750">
                <a:buFont typeface="Wingdings" pitchFamily="2" charset="2"/>
                <a:buChar char="ü"/>
              </a:pPr>
              <a:r>
                <a:rPr lang="ne-NP" dirty="0">
                  <a:solidFill>
                    <a:schemeClr val="tx1"/>
                  </a:solidFill>
                  <a:latin typeface="Preeti" pitchFamily="2" charset="0"/>
                  <a:cs typeface="Kalimati" panose="00000400000000000000" pitchFamily="2"/>
                </a:rPr>
                <a:t>दैवी संख्या तालिका र छनोट विधि सुपरिवेक्षक पुस्तिकाको कृषि चलन छनोट विधि खण्डमा दिइएको छ ।</a:t>
              </a:r>
              <a:endParaRPr lang="en-US" dirty="0">
                <a:solidFill>
                  <a:schemeClr val="tx1"/>
                </a:solidFill>
                <a:latin typeface="Preeti" pitchFamily="2" charset="0"/>
                <a:cs typeface="Kalimati" panose="00000400000000000000" pitchFamily="2"/>
              </a:endParaRPr>
            </a:p>
          </p:txBody>
        </p:sp>
      </p:grpSp>
      <p:sp>
        <p:nvSpPr>
          <p:cNvPr id="11" name="Slide Number Placeholder 3">
            <a:extLst>
              <a:ext uri="{FF2B5EF4-FFF2-40B4-BE49-F238E27FC236}">
                <a16:creationId xmlns:a16="http://schemas.microsoft.com/office/drawing/2014/main" id="{3274670C-0F18-43F7-97F4-2CDF3816B191}"/>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15</a:t>
            </a:fld>
            <a:endParaRPr lang="en-US" sz="1800" dirty="0">
              <a:latin typeface="Fontasy Himali" panose="04020500000000000000" pitchFamily="82" charset="0"/>
            </a:endParaRPr>
          </a:p>
        </p:txBody>
      </p:sp>
      <p:sp>
        <p:nvSpPr>
          <p:cNvPr id="16" name="Text Placeholder 1">
            <a:extLst>
              <a:ext uri="{FF2B5EF4-FFF2-40B4-BE49-F238E27FC236}">
                <a16:creationId xmlns:a16="http://schemas.microsoft.com/office/drawing/2014/main" id="{F70F777F-FE41-49F1-945C-BF08E592B113}"/>
              </a:ext>
            </a:extLst>
          </p:cNvPr>
          <p:cNvSpPr txBox="1">
            <a:spLocks/>
          </p:cNvSpPr>
          <p:nvPr/>
        </p:nvSpPr>
        <p:spPr>
          <a:xfrm>
            <a:off x="0" y="609600"/>
            <a:ext cx="12192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sz="2800" b="1" dirty="0">
                <a:solidFill>
                  <a:srgbClr val="002060"/>
                </a:solidFill>
                <a:latin typeface="Ganesh" pitchFamily="2" charset="0"/>
                <a:cs typeface="Kalimati" panose="00000400000000000000" pitchFamily="2"/>
              </a:rPr>
              <a:t>छानिने कृषि चलन सम्बन्धी संख्याहरू</a:t>
            </a:r>
          </a:p>
        </p:txBody>
      </p:sp>
    </p:spTree>
    <p:extLst>
      <p:ext uri="{BB962C8B-B14F-4D97-AF65-F5344CB8AC3E}">
        <p14:creationId xmlns:p14="http://schemas.microsoft.com/office/powerpoint/2010/main" val="103258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6200" y="3657600"/>
            <a:ext cx="11963400" cy="3101899"/>
          </a:xfrm>
          <a:prstGeom prst="rect">
            <a:avLst/>
          </a:prstGeom>
          <a:no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000" dirty="0">
                <a:solidFill>
                  <a:schemeClr val="tx1"/>
                </a:solidFill>
                <a:latin typeface="Preeti" pitchFamily="2" charset="0"/>
                <a:cs typeface="Kalimati" panose="00000400000000000000" pitchFamily="2"/>
              </a:rPr>
              <a:t>यस महलमा घरको क्रमसंख्या सिलसिलेवार रूपमा लेख्नुपर्छ । </a:t>
            </a:r>
            <a:endParaRPr lang="en-US" sz="2000" dirty="0">
              <a:solidFill>
                <a:schemeClr val="tx1"/>
              </a:solidFill>
              <a:latin typeface="Preeti" pitchFamily="2" charset="0"/>
              <a:cs typeface="Kalimati" panose="00000400000000000000" pitchFamily="2"/>
            </a:endParaRPr>
          </a:p>
          <a:p>
            <a:pPr marL="342900" indent="-342900" algn="just">
              <a:lnSpc>
                <a:spcPct val="150000"/>
              </a:lnSpc>
              <a:buFont typeface="Wingdings" pitchFamily="2" charset="2"/>
              <a:buChar char="ü"/>
            </a:pPr>
            <a:r>
              <a:rPr lang="ne-NP" sz="2000" dirty="0">
                <a:solidFill>
                  <a:schemeClr val="tx1"/>
                </a:solidFill>
                <a:latin typeface="Preeti" pitchFamily="2" charset="0"/>
                <a:cs typeface="Kalimati" panose="00000400000000000000" pitchFamily="2"/>
              </a:rPr>
              <a:t>गणना क्षेत्रमा पहिलो घरको क्रमसंख्या १, दोस्रो २, हुँदै क्रमशः गणना क्षेत्रको अन्तिम घरको लगत लिँदा घरको क्रमसंख्या अन्तिम हुनेछ । </a:t>
            </a:r>
            <a:endParaRPr lang="en-US" sz="2000" dirty="0">
              <a:solidFill>
                <a:schemeClr val="tx1"/>
              </a:solidFill>
              <a:latin typeface="Preeti" pitchFamily="2" charset="0"/>
              <a:cs typeface="Kalimati" panose="00000400000000000000" pitchFamily="2"/>
            </a:endParaRPr>
          </a:p>
          <a:p>
            <a:pPr marL="342900" indent="-342900" algn="just">
              <a:lnSpc>
                <a:spcPct val="150000"/>
              </a:lnSpc>
              <a:buFont typeface="Wingdings" pitchFamily="2" charset="2"/>
              <a:buChar char="ü"/>
            </a:pPr>
            <a:r>
              <a:rPr lang="ne-NP" sz="2000" dirty="0">
                <a:solidFill>
                  <a:schemeClr val="tx1"/>
                </a:solidFill>
                <a:latin typeface="Preeti" pitchFamily="2" charset="0"/>
                <a:cs typeface="Kalimati" panose="00000400000000000000" pitchFamily="2"/>
              </a:rPr>
              <a:t>गणना क्षेत्रभित्रको प्रत्येक घरको बेग्लाबेग्लै क्रमसंख्या हुनेछ । </a:t>
            </a:r>
            <a:endParaRPr lang="en-US" sz="2000" dirty="0">
              <a:solidFill>
                <a:schemeClr val="tx1"/>
              </a:solidFill>
              <a:latin typeface="Preeti" pitchFamily="2" charset="0"/>
              <a:cs typeface="Kalimati" panose="00000400000000000000" pitchFamily="2"/>
            </a:endParaRPr>
          </a:p>
          <a:p>
            <a:pPr marL="342900" indent="-342900" algn="just">
              <a:lnSpc>
                <a:spcPct val="150000"/>
              </a:lnSpc>
              <a:buFont typeface="Wingdings" pitchFamily="2" charset="2"/>
              <a:buChar char="ü"/>
            </a:pPr>
            <a:r>
              <a:rPr lang="ne-NP" sz="2000" dirty="0">
                <a:solidFill>
                  <a:schemeClr val="tx1"/>
                </a:solidFill>
                <a:latin typeface="Preeti" pitchFamily="2" charset="0"/>
                <a:cs typeface="Kalimati" panose="00000400000000000000" pitchFamily="2"/>
              </a:rPr>
              <a:t>गणना क्षेत्रको कुनै घर नछुटोस् भन्नका लागि लगत लिने कार्यको प्रारम्भ गणना क्षेत्रको कुनै एउटा कुना (पूर्वी उत्तर सिमाना) बाट गरेर सबै घरको लगत नलिएसम्म गणना क्षेत्रको कार्य समाप्त गर्नु हुँदैन ।</a:t>
            </a:r>
            <a:endParaRPr lang="en-US" sz="2000" dirty="0">
              <a:solidFill>
                <a:schemeClr val="tx1"/>
              </a:solidFill>
              <a:latin typeface="Preeti" pitchFamily="2" charset="0"/>
              <a:cs typeface="Kalimati" panose="00000400000000000000" pitchFamily="2"/>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25" t="30183" r="15728" b="35557"/>
          <a:stretch/>
        </p:blipFill>
        <p:spPr bwMode="auto">
          <a:xfrm>
            <a:off x="1295400" y="1295400"/>
            <a:ext cx="9448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Arrow Connector 20"/>
          <p:cNvCxnSpPr>
            <a:cxnSpLocks/>
          </p:cNvCxnSpPr>
          <p:nvPr/>
        </p:nvCxnSpPr>
        <p:spPr>
          <a:xfrm flipV="1">
            <a:off x="1676400" y="2949500"/>
            <a:ext cx="0" cy="708100"/>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sp>
        <p:nvSpPr>
          <p:cNvPr id="7" name="Slide Number Placeholder 3">
            <a:extLst>
              <a:ext uri="{FF2B5EF4-FFF2-40B4-BE49-F238E27FC236}">
                <a16:creationId xmlns:a16="http://schemas.microsoft.com/office/drawing/2014/main" id="{DF981C7D-8CE1-4A9C-893B-BE90F707AD41}"/>
              </a:ext>
            </a:extLst>
          </p:cNvPr>
          <p:cNvSpPr>
            <a:spLocks noGrp="1"/>
          </p:cNvSpPr>
          <p:nvPr>
            <p:ph type="sldNum" sz="quarter" idx="12"/>
          </p:nvPr>
        </p:nvSpPr>
        <p:spPr>
          <a:xfrm>
            <a:off x="11506200" y="6400801"/>
            <a:ext cx="762000" cy="457200"/>
          </a:xfrm>
        </p:spPr>
        <p:txBody>
          <a:bodyPr/>
          <a:lstStyle/>
          <a:p>
            <a:fld id="{B6F15528-21DE-4FAA-801E-634DDDAF4B2B}" type="slidenum">
              <a:rPr lang="en-US" sz="1800" smtClean="0">
                <a:latin typeface="Fontasy Himali" panose="04020500000000000000" pitchFamily="82" charset="0"/>
              </a:rPr>
              <a:pPr/>
              <a:t>16</a:t>
            </a:fld>
            <a:endParaRPr lang="en-US" sz="1800" dirty="0">
              <a:latin typeface="Fontasy Himali" panose="04020500000000000000" pitchFamily="82" charset="0"/>
            </a:endParaRPr>
          </a:p>
        </p:txBody>
      </p:sp>
      <p:sp>
        <p:nvSpPr>
          <p:cNvPr id="16" name="Text Placeholder 1">
            <a:extLst>
              <a:ext uri="{FF2B5EF4-FFF2-40B4-BE49-F238E27FC236}">
                <a16:creationId xmlns:a16="http://schemas.microsoft.com/office/drawing/2014/main" id="{ADA9B123-DA23-4B41-8D2C-F636D07A61BB}"/>
              </a:ext>
            </a:extLst>
          </p:cNvPr>
          <p:cNvSpPr txBox="1">
            <a:spLocks/>
          </p:cNvSpPr>
          <p:nvPr/>
        </p:nvSpPr>
        <p:spPr>
          <a:xfrm>
            <a:off x="-6350" y="685801"/>
            <a:ext cx="12192000" cy="685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घर क्रमसंख्या (महल–१) </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extLst>
      <p:ext uri="{BB962C8B-B14F-4D97-AF65-F5344CB8AC3E}">
        <p14:creationId xmlns:p14="http://schemas.microsoft.com/office/powerpoint/2010/main" val="3512715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125" t="30183" r="15728" b="35557"/>
          <a:stretch/>
        </p:blipFill>
        <p:spPr bwMode="auto">
          <a:xfrm>
            <a:off x="723900" y="1371600"/>
            <a:ext cx="9982200" cy="2404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1">
            <a:extLst>
              <a:ext uri="{FF2B5EF4-FFF2-40B4-BE49-F238E27FC236}">
                <a16:creationId xmlns:a16="http://schemas.microsoft.com/office/drawing/2014/main" id="{ADA9B123-DA23-4B41-8D2C-F636D07A61BB}"/>
              </a:ext>
            </a:extLst>
          </p:cNvPr>
          <p:cNvSpPr txBox="1">
            <a:spLocks noGrp="1"/>
          </p:cNvSpPr>
          <p:nvPr>
            <p:ph type="title"/>
          </p:nvPr>
        </p:nvSpPr>
        <p:spPr>
          <a:xfrm>
            <a:off x="609600" y="609600"/>
            <a:ext cx="10972800" cy="533400"/>
          </a:xfrm>
          <a:prstGeom prst="rect">
            <a:avLst/>
          </a:prstGeom>
        </p:spPr>
        <p:txBody>
          <a:bodyPr vert="horz" lIns="91440" tIns="45720" rIns="91440" bIns="45720" rtlCol="0">
            <a:normAutofit fontScale="9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3100" b="1" dirty="0">
                <a:solidFill>
                  <a:srgbClr val="002060"/>
                </a:solidFill>
                <a:latin typeface="Ganesh" pitchFamily="2" charset="0"/>
                <a:cs typeface="Kalimati" panose="00000400000000000000" pitchFamily="2"/>
              </a:rPr>
              <a:t>घर क्रमसंख्या (महल–१) </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
        <p:nvSpPr>
          <p:cNvPr id="8" name="Rectangle 7"/>
          <p:cNvSpPr/>
          <p:nvPr/>
        </p:nvSpPr>
        <p:spPr>
          <a:xfrm>
            <a:off x="990600" y="4114800"/>
            <a:ext cx="9448800" cy="2631490"/>
          </a:xfrm>
          <a:prstGeom prst="rect">
            <a:avLst/>
          </a:prstGeom>
          <a:ln w="38100">
            <a:solidFill>
              <a:schemeClr val="tx1">
                <a:lumMod val="50000"/>
                <a:lumOff val="50000"/>
              </a:schemeClr>
            </a:solidFill>
          </a:ln>
        </p:spPr>
        <p:txBody>
          <a:bodyPr wrap="square">
            <a:spAutoFit/>
          </a:bodyPr>
          <a:lstStyle/>
          <a:p>
            <a:pPr marL="285750" indent="-285750" algn="just">
              <a:lnSpc>
                <a:spcPct val="150000"/>
              </a:lnSpc>
              <a:buFont typeface="Wingdings" pitchFamily="2" charset="2"/>
              <a:buChar char="ü"/>
            </a:pPr>
            <a:r>
              <a:rPr lang="ne-NP" sz="2200" dirty="0">
                <a:latin typeface="Preeti" pitchFamily="2" charset="0"/>
                <a:cs typeface="Kalimati" panose="00000400000000000000" pitchFamily="2"/>
              </a:rPr>
              <a:t>यसरी लगत सङ्कलन गर्दा गणना क्षेत्रभित्र नपर्ने घर समावेश गर्नु हुँदैन । </a:t>
            </a:r>
            <a:endParaRPr lang="en-US" sz="2200" dirty="0">
              <a:latin typeface="Preeti" pitchFamily="2" charset="0"/>
              <a:cs typeface="Kalimati" panose="00000400000000000000" pitchFamily="2"/>
            </a:endParaRPr>
          </a:p>
          <a:p>
            <a:pPr marL="285750" indent="-285750" algn="just">
              <a:lnSpc>
                <a:spcPct val="150000"/>
              </a:lnSpc>
              <a:buFont typeface="Wingdings" pitchFamily="2" charset="2"/>
              <a:buChar char="ü"/>
            </a:pPr>
            <a:r>
              <a:rPr lang="ne-NP" sz="2200" dirty="0">
                <a:latin typeface="Preeti" pitchFamily="2" charset="0"/>
                <a:cs typeface="Kalimati" panose="00000400000000000000" pitchFamily="2"/>
              </a:rPr>
              <a:t>गणनाको प्रयोजनको लागि सम्बन्धित घर सम्बन्धित गणना क्षेत्र</a:t>
            </a:r>
            <a:r>
              <a:rPr lang="en-US" sz="2200" dirty="0">
                <a:latin typeface="Preeti" pitchFamily="2" charset="0"/>
                <a:cs typeface="Kalimati" panose="00000400000000000000" pitchFamily="2"/>
              </a:rPr>
              <a:t> </a:t>
            </a:r>
            <a:r>
              <a:rPr lang="ne-NP" sz="2200" dirty="0">
                <a:latin typeface="Preeti" pitchFamily="2" charset="0"/>
                <a:cs typeface="Kalimati" panose="00000400000000000000" pitchFamily="2"/>
              </a:rPr>
              <a:t>भित्र पर्छ वा पर्दैन छुट्ट्याउन घर रहेको ठाउँलाई नै आधार मान्नुपर्छ र </a:t>
            </a:r>
            <a:endParaRPr lang="en-US" sz="2200" dirty="0">
              <a:latin typeface="Preeti" pitchFamily="2" charset="0"/>
              <a:cs typeface="Kalimati" panose="00000400000000000000" pitchFamily="2"/>
            </a:endParaRPr>
          </a:p>
          <a:p>
            <a:pPr marL="285750" indent="-285750" algn="just">
              <a:lnSpc>
                <a:spcPct val="150000"/>
              </a:lnSpc>
              <a:buFont typeface="Wingdings" pitchFamily="2" charset="2"/>
              <a:buChar char="ü"/>
            </a:pPr>
            <a:r>
              <a:rPr lang="ne-NP" sz="2200" dirty="0">
                <a:latin typeface="Preeti" pitchFamily="2" charset="0"/>
                <a:cs typeface="Kalimati" panose="00000400000000000000" pitchFamily="2"/>
              </a:rPr>
              <a:t>कुनै द्विविधा पर्न गएमा सम्बन्धित गाउँपालिका वा नगरपालिकाका वडा अध्यक्ष वा सदस्यहरूसँग सम्पर्क गरेर छुट्ट्याउनुपर्छ ।</a:t>
            </a:r>
            <a:endParaRPr lang="en-US" sz="2200" dirty="0">
              <a:latin typeface="Preeti" pitchFamily="2" charset="0"/>
              <a:cs typeface="Kalimati" panose="00000400000000000000" pitchFamily="2"/>
            </a:endParaRPr>
          </a:p>
        </p:txBody>
      </p:sp>
      <p:cxnSp>
        <p:nvCxnSpPr>
          <p:cNvPr id="9" name="Straight Arrow Connector 8"/>
          <p:cNvCxnSpPr>
            <a:cxnSpLocks/>
          </p:cNvCxnSpPr>
          <p:nvPr/>
        </p:nvCxnSpPr>
        <p:spPr>
          <a:xfrm flipV="1">
            <a:off x="1143000" y="3200400"/>
            <a:ext cx="0" cy="914400"/>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sp>
        <p:nvSpPr>
          <p:cNvPr id="7" name="Slide Number Placeholder 3">
            <a:extLst>
              <a:ext uri="{FF2B5EF4-FFF2-40B4-BE49-F238E27FC236}">
                <a16:creationId xmlns:a16="http://schemas.microsoft.com/office/drawing/2014/main" id="{54B8EC4A-760F-4706-BCA9-62B880BFEDD2}"/>
              </a:ext>
            </a:extLst>
          </p:cNvPr>
          <p:cNvSpPr txBox="1">
            <a:spLocks/>
          </p:cNvSpPr>
          <p:nvPr/>
        </p:nvSpPr>
        <p:spPr>
          <a:xfrm>
            <a:off x="11506200" y="6400801"/>
            <a:ext cx="7620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smtClean="0">
                <a:latin typeface="Fontasy Himali" panose="04020500000000000000" pitchFamily="82" charset="0"/>
              </a:rPr>
              <a:pPr/>
              <a:t>17</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3488596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noFill/>
          <a:ln w="38100">
            <a:solidFill>
              <a:schemeClr val="tx1">
                <a:lumMod val="50000"/>
                <a:lumOff val="50000"/>
              </a:schemeClr>
            </a:solidFill>
          </a:ln>
          <a:effectLst/>
        </p:spPr>
        <p:txBody>
          <a:bodyPr>
            <a:normAutofit/>
          </a:bodyPr>
          <a:lstStyle/>
          <a:p>
            <a:pPr>
              <a:lnSpc>
                <a:spcPct val="150000"/>
              </a:lnSpc>
              <a:buFont typeface="Wingdings" pitchFamily="2" charset="2"/>
              <a:buChar char="ü"/>
            </a:pPr>
            <a:r>
              <a:rPr lang="ne-NP" sz="2400" b="1" dirty="0">
                <a:solidFill>
                  <a:schemeClr val="dk1"/>
                </a:solidFill>
                <a:cs typeface="Kalimati" pitchFamily="2"/>
              </a:rPr>
              <a:t>एउटै व्यक्ति वा परिवार वा निकायले रेखदेख </a:t>
            </a:r>
            <a:r>
              <a:rPr lang="ne-NP" sz="2400" dirty="0">
                <a:solidFill>
                  <a:schemeClr val="dk1"/>
                </a:solidFill>
                <a:cs typeface="Kalimati" pitchFamily="2"/>
              </a:rPr>
              <a:t>(व्यवस्थापन) गरेको </a:t>
            </a:r>
            <a:r>
              <a:rPr lang="ne-NP" sz="2400" b="1" dirty="0">
                <a:solidFill>
                  <a:schemeClr val="dk1"/>
                </a:solidFill>
                <a:cs typeface="Kalimati" pitchFamily="2"/>
              </a:rPr>
              <a:t>कृषि उत्पादनको एक आर्थिक एकाइलाई कृषि</a:t>
            </a:r>
            <a:r>
              <a:rPr lang="en-US" sz="2400" b="1" dirty="0">
                <a:solidFill>
                  <a:schemeClr val="dk1"/>
                </a:solidFill>
                <a:cs typeface="Kalimati" pitchFamily="2"/>
              </a:rPr>
              <a:t> -</a:t>
            </a:r>
            <a:r>
              <a:rPr lang="ne-NP" sz="2400" b="1" dirty="0">
                <a:solidFill>
                  <a:schemeClr val="dk1"/>
                </a:solidFill>
                <a:cs typeface="Kalimati" pitchFamily="2"/>
              </a:rPr>
              <a:t>चलन </a:t>
            </a:r>
            <a:r>
              <a:rPr lang="ne-NP" sz="2400" dirty="0">
                <a:solidFill>
                  <a:schemeClr val="dk1"/>
                </a:solidFill>
                <a:cs typeface="Kalimati" pitchFamily="2"/>
              </a:rPr>
              <a:t>भनिन्छ । </a:t>
            </a:r>
            <a:endParaRPr lang="en-US" sz="2400" dirty="0">
              <a:solidFill>
                <a:schemeClr val="dk1"/>
              </a:solidFill>
              <a:cs typeface="Kalimati" pitchFamily="2"/>
            </a:endParaRPr>
          </a:p>
          <a:p>
            <a:pPr>
              <a:lnSpc>
                <a:spcPct val="150000"/>
              </a:lnSpc>
              <a:buFont typeface="Wingdings" pitchFamily="2" charset="2"/>
              <a:buChar char="ü"/>
            </a:pPr>
            <a:r>
              <a:rPr lang="ne-NP" sz="2400" dirty="0">
                <a:solidFill>
                  <a:schemeClr val="dk1"/>
                </a:solidFill>
                <a:cs typeface="Kalimati" pitchFamily="2"/>
              </a:rPr>
              <a:t>यस्तो कृषि–चलनभित्र </a:t>
            </a:r>
            <a:r>
              <a:rPr lang="ne-NP" sz="2400" b="1" dirty="0">
                <a:solidFill>
                  <a:schemeClr val="dk1"/>
                </a:solidFill>
                <a:cs typeface="Kalimati" pitchFamily="2"/>
              </a:rPr>
              <a:t>आफ्नो हकको वा अर्काको हकको </a:t>
            </a:r>
            <a:r>
              <a:rPr lang="ne-NP" sz="2400" dirty="0">
                <a:solidFill>
                  <a:schemeClr val="dk1"/>
                </a:solidFill>
                <a:cs typeface="Kalimati" pitchFamily="2"/>
              </a:rPr>
              <a:t>भए पनि जुनसुकै शर्तमा लिई आंशिक वा पूर्ण रूपमा </a:t>
            </a:r>
            <a:r>
              <a:rPr lang="ne-NP" sz="2400" b="1" dirty="0">
                <a:solidFill>
                  <a:schemeClr val="dk1"/>
                </a:solidFill>
                <a:cs typeface="Kalimati" pitchFamily="2"/>
              </a:rPr>
              <a:t>कृषि उत्पादनको उद्देश्यले पालिएका पशुपन्छीहरू</a:t>
            </a:r>
            <a:r>
              <a:rPr lang="ne-NP" sz="2400" dirty="0">
                <a:solidFill>
                  <a:schemeClr val="dk1"/>
                </a:solidFill>
                <a:cs typeface="Kalimati" pitchFamily="2"/>
              </a:rPr>
              <a:t> वा जुनसुकै आकारको भए पनि </a:t>
            </a:r>
            <a:r>
              <a:rPr lang="ne-NP" sz="2400" b="1" dirty="0">
                <a:solidFill>
                  <a:schemeClr val="dk1"/>
                </a:solidFill>
                <a:cs typeface="Kalimati" pitchFamily="2"/>
              </a:rPr>
              <a:t>कृषिका लागि उपयोग </a:t>
            </a:r>
            <a:r>
              <a:rPr lang="ne-NP" sz="2400" dirty="0">
                <a:solidFill>
                  <a:schemeClr val="dk1"/>
                </a:solidFill>
                <a:cs typeface="Kalimati" pitchFamily="2"/>
              </a:rPr>
              <a:t>गरिएको सम्पूर्ण </a:t>
            </a:r>
            <a:r>
              <a:rPr lang="ne-NP" sz="2400" b="1" dirty="0">
                <a:solidFill>
                  <a:schemeClr val="dk1"/>
                </a:solidFill>
                <a:cs typeface="Kalimati" pitchFamily="2"/>
              </a:rPr>
              <a:t>जग्गा</a:t>
            </a:r>
            <a:r>
              <a:rPr lang="ne-NP" sz="2400" dirty="0">
                <a:solidFill>
                  <a:schemeClr val="dk1"/>
                </a:solidFill>
                <a:cs typeface="Kalimati" pitchFamily="2"/>
              </a:rPr>
              <a:t> पर्दछ। </a:t>
            </a:r>
          </a:p>
          <a:p>
            <a:pPr>
              <a:lnSpc>
                <a:spcPct val="150000"/>
              </a:lnSpc>
              <a:buFont typeface="Wingdings" pitchFamily="2" charset="2"/>
              <a:buChar char="ü"/>
            </a:pPr>
            <a:r>
              <a:rPr lang="ne-NP" sz="2400" dirty="0">
                <a:solidFill>
                  <a:schemeClr val="dk1"/>
                </a:solidFill>
                <a:cs typeface="Kalimati" pitchFamily="2"/>
              </a:rPr>
              <a:t>सजिलो अर्थमा भन्नुपर्दा </a:t>
            </a:r>
            <a:r>
              <a:rPr lang="ne-NP" sz="2400" b="1" dirty="0">
                <a:solidFill>
                  <a:schemeClr val="dk1"/>
                </a:solidFill>
                <a:cs typeface="Kalimati" pitchFamily="2"/>
              </a:rPr>
              <a:t>एक व्यक्तिको जिम्मा र रेखदेखमा रहेको सम्पूर्ण कृषिकार्यलाई</a:t>
            </a:r>
            <a:r>
              <a:rPr lang="ne-NP" sz="2400" dirty="0">
                <a:solidFill>
                  <a:schemeClr val="dk1"/>
                </a:solidFill>
                <a:cs typeface="Kalimati" pitchFamily="2"/>
              </a:rPr>
              <a:t> कृषि–चलन</a:t>
            </a:r>
            <a:r>
              <a:rPr lang="en-US" sz="2400" dirty="0">
                <a:solidFill>
                  <a:schemeClr val="dk1"/>
                </a:solidFill>
                <a:cs typeface="Kalimati" pitchFamily="2"/>
              </a:rPr>
              <a:t>  </a:t>
            </a:r>
            <a:r>
              <a:rPr lang="ne-NP" sz="2400" dirty="0">
                <a:solidFill>
                  <a:schemeClr val="dk1"/>
                </a:solidFill>
                <a:cs typeface="Kalimati" pitchFamily="2"/>
              </a:rPr>
              <a:t>मानिएको छ ।</a:t>
            </a:r>
            <a:endParaRPr lang="ne-NP" sz="2400" dirty="0">
              <a:solidFill>
                <a:schemeClr val="dk1"/>
              </a:solidFill>
            </a:endParaRPr>
          </a:p>
          <a:p>
            <a:endParaRPr lang="ne-NP" sz="2400" dirty="0">
              <a:solidFill>
                <a:schemeClr val="dk1"/>
              </a:solidFill>
            </a:endParaRPr>
          </a:p>
        </p:txBody>
      </p:sp>
      <p:sp>
        <p:nvSpPr>
          <p:cNvPr id="6" name="Text Placeholder 1">
            <a:extLst>
              <a:ext uri="{FF2B5EF4-FFF2-40B4-BE49-F238E27FC236}">
                <a16:creationId xmlns:a16="http://schemas.microsoft.com/office/drawing/2014/main" id="{9AF0841A-BFC2-45C2-BE08-3A68C75AF501}"/>
              </a:ext>
            </a:extLst>
          </p:cNvPr>
          <p:cNvSpPr txBox="1">
            <a:spLocks noGrp="1"/>
          </p:cNvSpPr>
          <p:nvPr>
            <p:ph type="title"/>
          </p:nvPr>
        </p:nvSpPr>
        <p:spPr>
          <a:xfrm>
            <a:off x="609600" y="609600"/>
            <a:ext cx="10972800" cy="760414"/>
          </a:xfrm>
          <a:prstGeom prst="rect">
            <a:avLst/>
          </a:prstGeom>
        </p:spPr>
        <p:txBody>
          <a:bodyPr vert="horz" lIns="91440" tIns="45720" rIns="91440" bIns="45720" rtlCol="0">
            <a:normAutofit fontScale="9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3100" b="1" dirty="0">
                <a:solidFill>
                  <a:srgbClr val="002060"/>
                </a:solidFill>
                <a:latin typeface="Ganesh" pitchFamily="2" charset="0"/>
                <a:cs typeface="Kalimati" panose="00000400000000000000" pitchFamily="2"/>
              </a:rPr>
              <a:t>कृषिचलन</a:t>
            </a:r>
            <a:br>
              <a:rPr lang="en-US" sz="3200" b="1" dirty="0">
                <a:solidFill>
                  <a:schemeClr val="dk1"/>
                </a:solidFill>
                <a:cs typeface="Kalimati" pitchFamily="2"/>
              </a:rPr>
            </a:br>
            <a:endParaRPr lang="ne-NP" sz="3100" b="1" dirty="0">
              <a:solidFill>
                <a:srgbClr val="002060"/>
              </a:solidFill>
              <a:latin typeface="Ganesh" pitchFamily="2" charset="0"/>
              <a:cs typeface="Kalimati" panose="00000400000000000000" pitchFamily="2"/>
            </a:endParaRP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
        <p:nvSpPr>
          <p:cNvPr id="7" name="Slide Number Placeholder 3">
            <a:extLst>
              <a:ext uri="{FF2B5EF4-FFF2-40B4-BE49-F238E27FC236}">
                <a16:creationId xmlns:a16="http://schemas.microsoft.com/office/drawing/2014/main" id="{F724EC3A-493B-4D40-9446-37862B766819}"/>
              </a:ext>
            </a:extLst>
          </p:cNvPr>
          <p:cNvSpPr>
            <a:spLocks noGrp="1"/>
          </p:cNvSpPr>
          <p:nvPr>
            <p:ph type="sldNum" sz="quarter" idx="12"/>
          </p:nvPr>
        </p:nvSpPr>
        <p:spPr>
          <a:xfrm>
            <a:off x="11506200" y="6400801"/>
            <a:ext cx="762000" cy="457200"/>
          </a:xfrm>
        </p:spPr>
        <p:txBody>
          <a:bodyPr/>
          <a:lstStyle/>
          <a:p>
            <a:fld id="{B6F15528-21DE-4FAA-801E-634DDDAF4B2B}" type="slidenum">
              <a:rPr lang="en-US" sz="1800" smtClean="0">
                <a:latin typeface="Fontasy Himali" panose="04020500000000000000" pitchFamily="82" charset="0"/>
              </a:rPr>
              <a:pPr/>
              <a:t>18</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820924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4"/>
          <p:cNvSpPr>
            <a:spLocks noGrp="1"/>
          </p:cNvSpPr>
          <p:nvPr>
            <p:ph idx="1"/>
          </p:nvPr>
        </p:nvSpPr>
        <p:spPr>
          <a:xfrm>
            <a:off x="152400" y="1447800"/>
            <a:ext cx="11506200" cy="5105400"/>
          </a:xfrm>
          <a:noFill/>
          <a:ln w="38100">
            <a:solidFill>
              <a:schemeClr val="tx1">
                <a:lumMod val="50000"/>
                <a:lumOff val="50000"/>
              </a:schemeClr>
            </a:solidFill>
          </a:ln>
          <a:effectLst/>
        </p:spPr>
        <p:txBody>
          <a:bodyPr>
            <a:noAutofit/>
          </a:bodyPr>
          <a:lstStyle/>
          <a:p>
            <a:pPr marL="0" indent="0">
              <a:lnSpc>
                <a:spcPct val="170000"/>
              </a:lnSpc>
              <a:buNone/>
            </a:pPr>
            <a:r>
              <a:rPr lang="ne-NP" sz="2400" dirty="0">
                <a:solidFill>
                  <a:schemeClr val="dk1"/>
                </a:solidFill>
                <a:cs typeface="Kalimati" pitchFamily="2"/>
              </a:rPr>
              <a:t>राष्ट्रिय कृषिगणना २०७८ मा जग्गाको क्षेत्रफल वा पशुपन्छीको सङ्ख्या निम्नानुसार भएमा मात्र कृषि–चलन मानिएको छ</a:t>
            </a:r>
            <a:r>
              <a:rPr lang="en-US" sz="2400" dirty="0">
                <a:solidFill>
                  <a:schemeClr val="dk1"/>
                </a:solidFill>
                <a:cs typeface="Kalimati" pitchFamily="2"/>
              </a:rPr>
              <a:t>:</a:t>
            </a:r>
            <a:r>
              <a:rPr lang="ne-NP" sz="2400" dirty="0">
                <a:solidFill>
                  <a:schemeClr val="dk1"/>
                </a:solidFill>
                <a:cs typeface="Kalimati" pitchFamily="2"/>
              </a:rPr>
              <a:t> </a:t>
            </a:r>
          </a:p>
          <a:p>
            <a:pPr>
              <a:lnSpc>
                <a:spcPct val="170000"/>
              </a:lnSpc>
              <a:buFont typeface="Wingdings" pitchFamily="2" charset="2"/>
              <a:buChar char="ü"/>
            </a:pPr>
            <a:r>
              <a:rPr lang="ne-NP" sz="2400" b="1" dirty="0">
                <a:solidFill>
                  <a:schemeClr val="dk1"/>
                </a:solidFill>
                <a:cs typeface="Kalimati" pitchFamily="2"/>
              </a:rPr>
              <a:t>हिमाल र पहाडका जिल्लामा कम्तीमा ४ आना </a:t>
            </a:r>
            <a:r>
              <a:rPr lang="ne-NP" sz="2400" dirty="0">
                <a:solidFill>
                  <a:schemeClr val="dk1"/>
                </a:solidFill>
                <a:cs typeface="Kalimati" pitchFamily="2"/>
              </a:rPr>
              <a:t>(०.०१२७२ हेक्टर) र </a:t>
            </a:r>
            <a:r>
              <a:rPr lang="ne-NP" sz="2400" b="1" dirty="0">
                <a:solidFill>
                  <a:schemeClr val="dk1"/>
                </a:solidFill>
                <a:cs typeface="Kalimati" pitchFamily="2"/>
              </a:rPr>
              <a:t>तराइका जिल्लामा कम्तीमा ८ धुर</a:t>
            </a:r>
            <a:r>
              <a:rPr lang="ne-NP" sz="2400" dirty="0">
                <a:solidFill>
                  <a:schemeClr val="dk1"/>
                </a:solidFill>
                <a:cs typeface="Kalimati" pitchFamily="2"/>
              </a:rPr>
              <a:t> (०.०१३५५ हेक्टर) क्षेत्रफलमा </a:t>
            </a:r>
            <a:r>
              <a:rPr lang="ne-NP" sz="2400" b="1" dirty="0">
                <a:solidFill>
                  <a:schemeClr val="dk1"/>
                </a:solidFill>
                <a:cs typeface="Kalimati" pitchFamily="2"/>
              </a:rPr>
              <a:t>बाली लागेको जग्गा </a:t>
            </a:r>
            <a:r>
              <a:rPr lang="ne-NP" sz="2400" dirty="0">
                <a:solidFill>
                  <a:schemeClr val="dk1"/>
                </a:solidFill>
                <a:cs typeface="Kalimati" pitchFamily="2"/>
              </a:rPr>
              <a:t>भएमा, वा </a:t>
            </a:r>
          </a:p>
          <a:p>
            <a:pPr>
              <a:lnSpc>
                <a:spcPct val="170000"/>
              </a:lnSpc>
              <a:buFont typeface="Wingdings" pitchFamily="2" charset="2"/>
              <a:buChar char="ü"/>
            </a:pPr>
            <a:r>
              <a:rPr lang="ne-NP" sz="2400" dirty="0">
                <a:solidFill>
                  <a:schemeClr val="dk1"/>
                </a:solidFill>
                <a:cs typeface="Kalimati" pitchFamily="2"/>
              </a:rPr>
              <a:t>जुनसुकै उमेरका </a:t>
            </a:r>
            <a:r>
              <a:rPr lang="ne-NP" sz="2400" b="1" dirty="0">
                <a:solidFill>
                  <a:schemeClr val="dk1"/>
                </a:solidFill>
                <a:cs typeface="Kalimati" pitchFamily="2"/>
              </a:rPr>
              <a:t>कम्तीमा १ वटा गाई वा भैँसी </a:t>
            </a:r>
            <a:r>
              <a:rPr lang="ne-NP" sz="2400" dirty="0">
                <a:solidFill>
                  <a:schemeClr val="dk1"/>
                </a:solidFill>
                <a:cs typeface="Kalimati" pitchFamily="2"/>
              </a:rPr>
              <a:t>पालेको भएमा, वा </a:t>
            </a:r>
          </a:p>
          <a:p>
            <a:pPr>
              <a:lnSpc>
                <a:spcPct val="170000"/>
              </a:lnSpc>
              <a:buFont typeface="Wingdings" pitchFamily="2" charset="2"/>
              <a:buChar char="ü"/>
            </a:pPr>
            <a:r>
              <a:rPr lang="ne-NP" sz="2400" dirty="0">
                <a:solidFill>
                  <a:schemeClr val="dk1"/>
                </a:solidFill>
                <a:cs typeface="Kalimati" pitchFamily="2"/>
              </a:rPr>
              <a:t>कम्तीमा </a:t>
            </a:r>
            <a:r>
              <a:rPr lang="ne-NP" sz="2400" b="1" dirty="0">
                <a:solidFill>
                  <a:schemeClr val="dk1"/>
                </a:solidFill>
                <a:cs typeface="Kalimati" pitchFamily="2"/>
              </a:rPr>
              <a:t>५ वटा भेडा–बाख्रा वा सुँगुर–बङ्गुर</a:t>
            </a:r>
            <a:r>
              <a:rPr lang="en-US" sz="2400" b="1" dirty="0">
                <a:solidFill>
                  <a:schemeClr val="dk1"/>
                </a:solidFill>
                <a:cs typeface="Kalimati" pitchFamily="2"/>
              </a:rPr>
              <a:t> </a:t>
            </a:r>
            <a:r>
              <a:rPr lang="ne-NP" sz="2400" b="1" dirty="0">
                <a:solidFill>
                  <a:schemeClr val="dk1"/>
                </a:solidFill>
                <a:cs typeface="Kalimati" pitchFamily="2"/>
              </a:rPr>
              <a:t>जस्ता पाल्तु चौपाया </a:t>
            </a:r>
            <a:r>
              <a:rPr lang="ne-NP" sz="2400" dirty="0">
                <a:solidFill>
                  <a:schemeClr val="dk1"/>
                </a:solidFill>
                <a:cs typeface="Kalimati" pitchFamily="2"/>
              </a:rPr>
              <a:t>पालेको भएमा, वा </a:t>
            </a:r>
          </a:p>
          <a:p>
            <a:pPr>
              <a:lnSpc>
                <a:spcPct val="170000"/>
              </a:lnSpc>
              <a:buFont typeface="Wingdings" pitchFamily="2" charset="2"/>
              <a:buChar char="ü"/>
            </a:pPr>
            <a:r>
              <a:rPr lang="ne-NP" sz="2400" dirty="0">
                <a:solidFill>
                  <a:schemeClr val="dk1"/>
                </a:solidFill>
                <a:cs typeface="Kalimati" pitchFamily="2"/>
              </a:rPr>
              <a:t>चल्ला र माउ गरी कम्तीमा </a:t>
            </a:r>
            <a:r>
              <a:rPr lang="ne-NP" sz="2400" b="1" dirty="0">
                <a:solidFill>
                  <a:schemeClr val="dk1"/>
                </a:solidFill>
                <a:cs typeface="Kalimati" pitchFamily="2"/>
              </a:rPr>
              <a:t>२० वटासम्म पन्छी </a:t>
            </a:r>
            <a:r>
              <a:rPr lang="ne-NP" sz="2400" dirty="0">
                <a:solidFill>
                  <a:schemeClr val="dk1"/>
                </a:solidFill>
                <a:cs typeface="Kalimati" pitchFamily="2"/>
              </a:rPr>
              <a:t>(कुखुरा, हाँस) पालेको भएमा । </a:t>
            </a:r>
            <a:endParaRPr lang="ne-NP" sz="2400" dirty="0"/>
          </a:p>
          <a:p>
            <a:pPr marL="0" indent="0">
              <a:buNone/>
            </a:pPr>
            <a:endParaRPr lang="en-US" sz="2400" dirty="0"/>
          </a:p>
        </p:txBody>
      </p:sp>
      <p:sp>
        <p:nvSpPr>
          <p:cNvPr id="6" name="Text Placeholder 1">
            <a:extLst>
              <a:ext uri="{FF2B5EF4-FFF2-40B4-BE49-F238E27FC236}">
                <a16:creationId xmlns:a16="http://schemas.microsoft.com/office/drawing/2014/main" id="{212682C1-0D44-4B19-AB94-4323FDDF0939}"/>
              </a:ext>
            </a:extLst>
          </p:cNvPr>
          <p:cNvSpPr txBox="1">
            <a:spLocks noGrp="1"/>
          </p:cNvSpPr>
          <p:nvPr>
            <p:ph type="title"/>
          </p:nvPr>
        </p:nvSpPr>
        <p:spPr>
          <a:xfrm>
            <a:off x="609600" y="609600"/>
            <a:ext cx="10972800" cy="760414"/>
          </a:xfrm>
          <a:prstGeom prst="rect">
            <a:avLst/>
          </a:prstGeom>
        </p:spPr>
        <p:txBody>
          <a:bodyPr vert="horz" lIns="91440" tIns="45720" rIns="91440" bIns="45720" rtlCol="0">
            <a:normAutofit fontScale="9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3100" b="1" dirty="0">
                <a:solidFill>
                  <a:srgbClr val="002060"/>
                </a:solidFill>
                <a:latin typeface="Ganesh" pitchFamily="2" charset="0"/>
                <a:cs typeface="Kalimati" panose="00000400000000000000" pitchFamily="2"/>
              </a:rPr>
              <a:t>कृषिचलनको न्युनतम सिमा</a:t>
            </a:r>
            <a:br>
              <a:rPr lang="en-US" sz="3200" b="1" dirty="0">
                <a:solidFill>
                  <a:schemeClr val="dk1"/>
                </a:solidFill>
                <a:cs typeface="Kalimati" pitchFamily="2"/>
              </a:rPr>
            </a:br>
            <a:endParaRPr lang="ne-NP" sz="3100" b="1" dirty="0">
              <a:solidFill>
                <a:srgbClr val="002060"/>
              </a:solidFill>
              <a:latin typeface="Ganesh" pitchFamily="2" charset="0"/>
              <a:cs typeface="Kalimati" panose="00000400000000000000" pitchFamily="2"/>
            </a:endParaRP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
        <p:nvSpPr>
          <p:cNvPr id="7" name="Slide Number Placeholder 3">
            <a:extLst>
              <a:ext uri="{FF2B5EF4-FFF2-40B4-BE49-F238E27FC236}">
                <a16:creationId xmlns:a16="http://schemas.microsoft.com/office/drawing/2014/main" id="{C631CD3C-B686-4434-A265-918112C6B574}"/>
              </a:ext>
            </a:extLst>
          </p:cNvPr>
          <p:cNvSpPr>
            <a:spLocks noGrp="1"/>
          </p:cNvSpPr>
          <p:nvPr>
            <p:ph type="sldNum" sz="quarter" idx="12"/>
          </p:nvPr>
        </p:nvSpPr>
        <p:spPr>
          <a:xfrm>
            <a:off x="11506200" y="6400801"/>
            <a:ext cx="762000" cy="457200"/>
          </a:xfrm>
        </p:spPr>
        <p:txBody>
          <a:bodyPr/>
          <a:lstStyle/>
          <a:p>
            <a:fld id="{B6F15528-21DE-4FAA-801E-634DDDAF4B2B}" type="slidenum">
              <a:rPr lang="en-US" sz="1800" smtClean="0">
                <a:latin typeface="Fontasy Himali" panose="04020500000000000000" pitchFamily="82" charset="0"/>
              </a:rPr>
              <a:pPr/>
              <a:t>19</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304442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a:t>
            </a:fld>
            <a:endParaRPr lang="en-US" dirty="0">
              <a:latin typeface="Fontasy Himali" panose="04020500000000000000" pitchFamily="82" charset="0"/>
            </a:endParaRPr>
          </a:p>
        </p:txBody>
      </p:sp>
      <p:sp>
        <p:nvSpPr>
          <p:cNvPr id="11" name="Text Placeholder 1"/>
          <p:cNvSpPr>
            <a:spLocks noGrp="1"/>
          </p:cNvSpPr>
          <p:nvPr>
            <p:ph type="body" sz="quarter" idx="4294967295"/>
          </p:nvPr>
        </p:nvSpPr>
        <p:spPr>
          <a:xfrm>
            <a:off x="0" y="685800"/>
            <a:ext cx="12192000" cy="879023"/>
          </a:xfrm>
          <a:prstGeom prst="rect">
            <a:avLst/>
          </a:prstGeom>
        </p:spPr>
        <p:txBody>
          <a:bodyPr>
            <a:normAutofit/>
          </a:bodyPr>
          <a:lstStyle/>
          <a:p>
            <a:pPr marL="0" indent="0" algn="ctr">
              <a:lnSpc>
                <a:spcPct val="150000"/>
              </a:lnSpc>
              <a:buNone/>
            </a:pPr>
            <a:r>
              <a:rPr lang="ne-NP" b="1" dirty="0">
                <a:solidFill>
                  <a:srgbClr val="002060"/>
                </a:solidFill>
                <a:latin typeface="Ganesh" pitchFamily="2" charset="0"/>
                <a:cs typeface="Kalimati" panose="00000400000000000000" pitchFamily="2"/>
              </a:rPr>
              <a:t>प्रस्तुतिका विषय र सन्दर्भ सामाग्री</a:t>
            </a:r>
          </a:p>
        </p:txBody>
      </p:sp>
      <p:sp>
        <p:nvSpPr>
          <p:cNvPr id="14" name="TextBox 13"/>
          <p:cNvSpPr txBox="1"/>
          <p:nvPr/>
        </p:nvSpPr>
        <p:spPr>
          <a:xfrm>
            <a:off x="76200" y="1828800"/>
            <a:ext cx="7772400" cy="2400657"/>
          </a:xfrm>
          <a:prstGeom prst="rect">
            <a:avLst/>
          </a:prstGeom>
          <a:noFill/>
        </p:spPr>
        <p:txBody>
          <a:bodyPr wrap="square" rtlCol="0">
            <a:spAutoFit/>
          </a:bodyPr>
          <a:lstStyle/>
          <a:p>
            <a:pPr>
              <a:lnSpc>
                <a:spcPct val="150000"/>
              </a:lnSpc>
            </a:pPr>
            <a:r>
              <a:rPr lang="ne-NP" sz="2800" b="1" dirty="0">
                <a:cs typeface="Kalimati" pitchFamily="2"/>
              </a:rPr>
              <a:t>प्रस्तुतिका विषय</a:t>
            </a:r>
          </a:p>
          <a:p>
            <a:pPr marL="457200" indent="-457200">
              <a:lnSpc>
                <a:spcPct val="150000"/>
              </a:lnSpc>
              <a:buFont typeface="Wingdings" panose="05000000000000000000" pitchFamily="2" charset="2"/>
              <a:buChar char="ü"/>
            </a:pPr>
            <a:r>
              <a:rPr lang="ne-NP" sz="2400" dirty="0">
                <a:cs typeface="Kalimati" pitchFamily="2"/>
              </a:rPr>
              <a:t>कृषक परिवार लगत (लगत १) भर्ने तरिका  </a:t>
            </a:r>
          </a:p>
          <a:p>
            <a:pPr marL="457200" indent="-457200">
              <a:lnSpc>
                <a:spcPct val="150000"/>
              </a:lnSpc>
              <a:buFont typeface="Wingdings" panose="05000000000000000000" pitchFamily="2" charset="2"/>
              <a:buChar char="ü"/>
            </a:pPr>
            <a:r>
              <a:rPr lang="ne-NP" sz="2400" dirty="0">
                <a:cs typeface="Kalimati" pitchFamily="2"/>
              </a:rPr>
              <a:t>कृषक परिवार छनौट विधि </a:t>
            </a:r>
          </a:p>
          <a:p>
            <a:pPr marL="457200" indent="-457200">
              <a:lnSpc>
                <a:spcPct val="150000"/>
              </a:lnSpc>
              <a:buFont typeface="Wingdings" panose="05000000000000000000" pitchFamily="2" charset="2"/>
              <a:buChar char="ü"/>
            </a:pPr>
            <a:endParaRPr lang="ne-NP" sz="2400" dirty="0">
              <a:cs typeface="Kalimati" pitchFamily="2"/>
            </a:endParaRPr>
          </a:p>
        </p:txBody>
      </p:sp>
      <p:sp>
        <p:nvSpPr>
          <p:cNvPr id="15" name="TextBox 14">
            <a:extLst>
              <a:ext uri="{FF2B5EF4-FFF2-40B4-BE49-F238E27FC236}">
                <a16:creationId xmlns:a16="http://schemas.microsoft.com/office/drawing/2014/main" id="{5E75FA20-258B-4976-B921-08A2562603A4}"/>
              </a:ext>
            </a:extLst>
          </p:cNvPr>
          <p:cNvSpPr txBox="1"/>
          <p:nvPr/>
        </p:nvSpPr>
        <p:spPr>
          <a:xfrm>
            <a:off x="6172200" y="1828800"/>
            <a:ext cx="3048000" cy="2354491"/>
          </a:xfrm>
          <a:prstGeom prst="rect">
            <a:avLst/>
          </a:prstGeom>
          <a:noFill/>
        </p:spPr>
        <p:txBody>
          <a:bodyPr wrap="square" rtlCol="0">
            <a:spAutoFit/>
          </a:bodyPr>
          <a:lstStyle/>
          <a:p>
            <a:pPr>
              <a:lnSpc>
                <a:spcPct val="150000"/>
              </a:lnSpc>
            </a:pPr>
            <a:r>
              <a:rPr lang="ne-NP" sz="2800" b="1" dirty="0">
                <a:cs typeface="Kalimati" pitchFamily="2"/>
              </a:rPr>
              <a:t>सन्दर्भ सामाग्री</a:t>
            </a:r>
          </a:p>
          <a:p>
            <a:pPr marL="457200" indent="-457200">
              <a:lnSpc>
                <a:spcPct val="150000"/>
              </a:lnSpc>
              <a:buFont typeface="Wingdings" panose="05000000000000000000" pitchFamily="2" charset="2"/>
              <a:buChar char="ü"/>
            </a:pPr>
            <a:r>
              <a:rPr lang="ne-NP" sz="2400" dirty="0">
                <a:cs typeface="Kalimati" pitchFamily="2"/>
              </a:rPr>
              <a:t>गणना पुस्तिका,</a:t>
            </a:r>
          </a:p>
          <a:p>
            <a:pPr marL="457200" indent="-457200">
              <a:lnSpc>
                <a:spcPct val="150000"/>
              </a:lnSpc>
              <a:buFont typeface="Wingdings" panose="05000000000000000000" pitchFamily="2" charset="2"/>
              <a:buChar char="ü"/>
            </a:pPr>
            <a:r>
              <a:rPr lang="ne-NP" sz="2400" dirty="0">
                <a:solidFill>
                  <a:srgbClr val="002060"/>
                </a:solidFill>
                <a:cs typeface="Kalimati" pitchFamily="2"/>
              </a:rPr>
              <a:t>सुपरिवेक्षक पुस्तिका</a:t>
            </a:r>
            <a:endParaRPr lang="en-US" sz="2400" dirty="0">
              <a:solidFill>
                <a:srgbClr val="002060"/>
              </a:solidFill>
            </a:endParaRPr>
          </a:p>
          <a:p>
            <a:pPr marL="257175" indent="-257175">
              <a:lnSpc>
                <a:spcPct val="150000"/>
              </a:lnSpc>
              <a:buFont typeface="Wingdings" panose="05000000000000000000" pitchFamily="2" charset="2"/>
              <a:buChar char="ü"/>
            </a:pPr>
            <a:endParaRPr lang="ne-NP" sz="2400" dirty="0">
              <a:cs typeface="Kalimati" pitchFamily="2"/>
            </a:endParaRPr>
          </a:p>
        </p:txBody>
      </p:sp>
      <p:grpSp>
        <p:nvGrpSpPr>
          <p:cNvPr id="6" name="Group 5">
            <a:extLst>
              <a:ext uri="{FF2B5EF4-FFF2-40B4-BE49-F238E27FC236}">
                <a16:creationId xmlns:a16="http://schemas.microsoft.com/office/drawing/2014/main" id="{2E26D158-7CCE-4844-80B0-3E92EAF3FA60}"/>
              </a:ext>
            </a:extLst>
          </p:cNvPr>
          <p:cNvGrpSpPr/>
          <p:nvPr/>
        </p:nvGrpSpPr>
        <p:grpSpPr>
          <a:xfrm>
            <a:off x="9448801" y="685800"/>
            <a:ext cx="2743200" cy="5860672"/>
            <a:chOff x="9448801" y="685800"/>
            <a:chExt cx="2743200" cy="5860672"/>
          </a:xfrm>
        </p:grpSpPr>
        <p:pic>
          <p:nvPicPr>
            <p:cNvPr id="8" name="Picture 7">
              <a:extLst>
                <a:ext uri="{FF2B5EF4-FFF2-40B4-BE49-F238E27FC236}">
                  <a16:creationId xmlns:a16="http://schemas.microsoft.com/office/drawing/2014/main" id="{0710ED1D-7A2F-479E-8805-542D3B084B61}"/>
                </a:ext>
              </a:extLst>
            </p:cNvPr>
            <p:cNvPicPr>
              <a:picLocks noChangeAspect="1"/>
            </p:cNvPicPr>
            <p:nvPr/>
          </p:nvPicPr>
          <p:blipFill>
            <a:blip r:embed="rId2"/>
            <a:stretch>
              <a:fillRect/>
            </a:stretch>
          </p:blipFill>
          <p:spPr>
            <a:xfrm>
              <a:off x="9448801" y="3597918"/>
              <a:ext cx="2743199" cy="2948554"/>
            </a:xfrm>
            <a:prstGeom prst="rect">
              <a:avLst/>
            </a:prstGeom>
          </p:spPr>
        </p:pic>
        <p:pic>
          <p:nvPicPr>
            <p:cNvPr id="9" name="Picture 8">
              <a:extLst>
                <a:ext uri="{FF2B5EF4-FFF2-40B4-BE49-F238E27FC236}">
                  <a16:creationId xmlns:a16="http://schemas.microsoft.com/office/drawing/2014/main" id="{46FBEF53-3F82-4B75-A1A6-61FA1B634E59}"/>
                </a:ext>
              </a:extLst>
            </p:cNvPr>
            <p:cNvPicPr>
              <a:picLocks noChangeAspect="1"/>
            </p:cNvPicPr>
            <p:nvPr/>
          </p:nvPicPr>
          <p:blipFill>
            <a:blip r:embed="rId3"/>
            <a:stretch>
              <a:fillRect/>
            </a:stretch>
          </p:blipFill>
          <p:spPr>
            <a:xfrm>
              <a:off x="9448801" y="685800"/>
              <a:ext cx="2743200" cy="2948554"/>
            </a:xfrm>
            <a:prstGeom prst="rect">
              <a:avLst/>
            </a:prstGeom>
          </p:spPr>
        </p:pic>
      </p:grpSp>
    </p:spTree>
    <p:extLst>
      <p:ext uri="{BB962C8B-B14F-4D97-AF65-F5344CB8AC3E}">
        <p14:creationId xmlns:p14="http://schemas.microsoft.com/office/powerpoint/2010/main" val="3974274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6200" y="3733800"/>
            <a:ext cx="12039600" cy="3048000"/>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400" i="1" dirty="0">
              <a:solidFill>
                <a:schemeClr val="tx1"/>
              </a:solidFill>
              <a:latin typeface="Preeti" pitchFamily="2" charset="0"/>
              <a:cs typeface="Kalimati" panose="00000400000000000000" pitchFamily="2"/>
            </a:endParaRPr>
          </a:p>
          <a:p>
            <a:pPr marL="342900" indent="-342900" algn="just">
              <a:lnSpc>
                <a:spcPct val="150000"/>
              </a:lnSpc>
              <a:buFont typeface="Wingdings" pitchFamily="2" charset="2"/>
              <a:buChar char="ü"/>
            </a:pPr>
            <a:r>
              <a:rPr lang="ne-NP" sz="2200" dirty="0">
                <a:solidFill>
                  <a:schemeClr val="tx1"/>
                </a:solidFill>
                <a:latin typeface="Preeti" pitchFamily="2" charset="0"/>
                <a:cs typeface="Kalimati" panose="00000400000000000000" pitchFamily="2"/>
              </a:rPr>
              <a:t>माथि उल्लेखित कृषि चलनको परिभाषा गणना पुस्तिकाको परिच्छेद ४ (पृष्ठ १३) मा दिइएको छ । </a:t>
            </a:r>
            <a:endParaRPr lang="en-US" sz="2200" dirty="0">
              <a:solidFill>
                <a:schemeClr val="tx1"/>
              </a:solidFill>
              <a:latin typeface="Preeti" pitchFamily="2" charset="0"/>
              <a:cs typeface="Kalimati" panose="00000400000000000000" pitchFamily="2"/>
            </a:endParaRPr>
          </a:p>
          <a:p>
            <a:pPr marL="342900" indent="-342900" algn="just">
              <a:lnSpc>
                <a:spcPct val="150000"/>
              </a:lnSpc>
              <a:buFont typeface="Wingdings" pitchFamily="2" charset="2"/>
              <a:buChar char="ü"/>
            </a:pPr>
            <a:r>
              <a:rPr lang="ne-NP" sz="2200" dirty="0">
                <a:solidFill>
                  <a:schemeClr val="tx1"/>
                </a:solidFill>
                <a:latin typeface="Preeti" pitchFamily="2" charset="0"/>
                <a:cs typeface="Kalimati" panose="00000400000000000000" pitchFamily="2"/>
              </a:rPr>
              <a:t>यो महल भर्न शुरु गर्नु अघि लगत भर्न लागेको परिवार कृषि चलन हो वा होइन स्पष्ट गर्नुपर्छ ।</a:t>
            </a:r>
            <a:endParaRPr lang="en-US" sz="2200" dirty="0">
              <a:solidFill>
                <a:schemeClr val="tx1"/>
              </a:solidFill>
              <a:latin typeface="Preeti" pitchFamily="2" charset="0"/>
              <a:cs typeface="Kalimati" panose="00000400000000000000" pitchFamily="2"/>
            </a:endParaRPr>
          </a:p>
          <a:p>
            <a:pPr marL="342900" indent="-342900" algn="just">
              <a:lnSpc>
                <a:spcPct val="150000"/>
              </a:lnSpc>
              <a:buFont typeface="Wingdings" pitchFamily="2" charset="2"/>
              <a:buChar char="ü"/>
            </a:pPr>
            <a:r>
              <a:rPr lang="ne-NP" sz="2200" dirty="0">
                <a:solidFill>
                  <a:schemeClr val="tx1"/>
                </a:solidFill>
                <a:latin typeface="Preeti" pitchFamily="2" charset="0"/>
                <a:cs typeface="Kalimati" panose="00000400000000000000" pitchFamily="2"/>
              </a:rPr>
              <a:t>अर्थात् परिवारले ८ धुर वा ४ आना बाली लागेको जग्गा चलन गरेको छ, छैन वा </a:t>
            </a:r>
            <a:endParaRPr lang="en-US" sz="2200" dirty="0">
              <a:solidFill>
                <a:schemeClr val="tx1"/>
              </a:solidFill>
              <a:latin typeface="Preeti" pitchFamily="2" charset="0"/>
              <a:cs typeface="Kalimati" panose="00000400000000000000" pitchFamily="2"/>
            </a:endParaRPr>
          </a:p>
          <a:p>
            <a:pPr marL="342900" indent="-342900" algn="just">
              <a:lnSpc>
                <a:spcPct val="150000"/>
              </a:lnSpc>
              <a:buFont typeface="Wingdings" pitchFamily="2" charset="2"/>
              <a:buChar char="ü"/>
            </a:pPr>
            <a:r>
              <a:rPr lang="ne-NP" sz="2200" dirty="0">
                <a:solidFill>
                  <a:schemeClr val="tx1"/>
                </a:solidFill>
                <a:latin typeface="Preeti" pitchFamily="2" charset="0"/>
                <a:cs typeface="Kalimati" panose="00000400000000000000" pitchFamily="2"/>
              </a:rPr>
              <a:t>१ ओटा ठूला चौपाया वा ५ ओटा साना चौपाया वा </a:t>
            </a:r>
            <a:endParaRPr lang="en-US" sz="2200" dirty="0">
              <a:solidFill>
                <a:schemeClr val="tx1"/>
              </a:solidFill>
              <a:latin typeface="Preeti" pitchFamily="2" charset="0"/>
              <a:cs typeface="Kalimati" panose="00000400000000000000" pitchFamily="2"/>
            </a:endParaRPr>
          </a:p>
          <a:p>
            <a:pPr marL="342900" indent="-342900" algn="just">
              <a:lnSpc>
                <a:spcPct val="150000"/>
              </a:lnSpc>
              <a:buFont typeface="Wingdings" pitchFamily="2" charset="2"/>
              <a:buChar char="ü"/>
            </a:pPr>
            <a:r>
              <a:rPr lang="ne-NP" sz="2200" dirty="0">
                <a:solidFill>
                  <a:schemeClr val="tx1"/>
                </a:solidFill>
                <a:latin typeface="Preeti" pitchFamily="2" charset="0"/>
                <a:cs typeface="Kalimati" panose="00000400000000000000" pitchFamily="2"/>
              </a:rPr>
              <a:t>२० ओटा पन्छी पालेको छ, छैन पत्ता लगाउनुपर्छ, </a:t>
            </a:r>
          </a:p>
          <a:p>
            <a:pPr marL="342900" indent="-342900" algn="just">
              <a:lnSpc>
                <a:spcPct val="150000"/>
              </a:lnSpc>
              <a:buFont typeface="Wingdings" pitchFamily="2" charset="2"/>
              <a:buChar char="ü"/>
            </a:pPr>
            <a:r>
              <a:rPr lang="ne-NP" sz="2200" dirty="0">
                <a:solidFill>
                  <a:schemeClr val="tx1"/>
                </a:solidFill>
                <a:latin typeface="Preeti" pitchFamily="2" charset="0"/>
                <a:cs typeface="Kalimati" panose="00000400000000000000" pitchFamily="2"/>
              </a:rPr>
              <a:t>यदि छैन भने सो परिवार कृषि चलन हुँदैन र त्यसको लगत भर्नु पर्दैन ।</a:t>
            </a:r>
          </a:p>
          <a:p>
            <a:pPr>
              <a:lnSpc>
                <a:spcPct val="150000"/>
              </a:lnSpc>
            </a:pPr>
            <a:endParaRPr lang="en-US" sz="2400" dirty="0">
              <a:solidFill>
                <a:schemeClr val="tx1"/>
              </a:solidFill>
              <a:latin typeface="Preeti" pitchFamily="2" charset="0"/>
              <a:cs typeface="Kalimati" panose="00000400000000000000" pitchFamily="2"/>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25" t="30183" r="15728" b="35557"/>
          <a:stretch/>
        </p:blipFill>
        <p:spPr bwMode="auto">
          <a:xfrm>
            <a:off x="990600" y="1308100"/>
            <a:ext cx="103632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Arrow Connector 20"/>
          <p:cNvCxnSpPr>
            <a:cxnSpLocks/>
          </p:cNvCxnSpPr>
          <p:nvPr/>
        </p:nvCxnSpPr>
        <p:spPr>
          <a:xfrm flipV="1">
            <a:off x="1828800" y="3048000"/>
            <a:ext cx="0" cy="685800"/>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sp>
        <p:nvSpPr>
          <p:cNvPr id="7" name="Slide Number Placeholder 3">
            <a:extLst>
              <a:ext uri="{FF2B5EF4-FFF2-40B4-BE49-F238E27FC236}">
                <a16:creationId xmlns:a16="http://schemas.microsoft.com/office/drawing/2014/main" id="{D1AC6AB4-D248-4641-845A-676A052B2855}"/>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20</a:t>
            </a:fld>
            <a:endParaRPr lang="en-US" sz="1800" dirty="0">
              <a:latin typeface="Fontasy Himali" panose="04020500000000000000" pitchFamily="82" charset="0"/>
            </a:endParaRPr>
          </a:p>
        </p:txBody>
      </p:sp>
      <p:sp>
        <p:nvSpPr>
          <p:cNvPr id="9" name="TextBox 8">
            <a:extLst>
              <a:ext uri="{FF2B5EF4-FFF2-40B4-BE49-F238E27FC236}">
                <a16:creationId xmlns:a16="http://schemas.microsoft.com/office/drawing/2014/main" id="{6F19F97F-50CB-45B0-9425-94545D034BCB}"/>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
        <p:nvSpPr>
          <p:cNvPr id="13" name="Text Placeholder 1">
            <a:extLst>
              <a:ext uri="{FF2B5EF4-FFF2-40B4-BE49-F238E27FC236}">
                <a16:creationId xmlns:a16="http://schemas.microsoft.com/office/drawing/2014/main" id="{8429926F-EC2A-42EF-AE04-C708CB1653D9}"/>
              </a:ext>
            </a:extLst>
          </p:cNvPr>
          <p:cNvSpPr txBox="1">
            <a:spLocks/>
          </p:cNvSpPr>
          <p:nvPr/>
        </p:nvSpPr>
        <p:spPr>
          <a:xfrm>
            <a:off x="-6350" y="685800"/>
            <a:ext cx="12192000" cy="8028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कृषि चलन (कृषक परिवार) को क्रमसंख्या (महल–२)</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extLst>
      <p:ext uri="{BB962C8B-B14F-4D97-AF65-F5344CB8AC3E}">
        <p14:creationId xmlns:p14="http://schemas.microsoft.com/office/powerpoint/2010/main" val="254994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8751" y="3744891"/>
            <a:ext cx="12039600" cy="2743200"/>
          </a:xfrm>
          <a:prstGeom prst="rect">
            <a:avLst/>
          </a:prstGeom>
          <a:no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latin typeface="Preeti" pitchFamily="2" charset="0"/>
              <a:cs typeface="Kalimati" panose="00000400000000000000" pitchFamily="2"/>
            </a:endParaRPr>
          </a:p>
          <a:p>
            <a:pPr marL="342900" indent="-342900" algn="just">
              <a:lnSpc>
                <a:spcPct val="150000"/>
              </a:lnSpc>
              <a:buFont typeface="Wingdings" pitchFamily="2" charset="2"/>
              <a:buChar char="ü"/>
            </a:pPr>
            <a:r>
              <a:rPr lang="ne-NP" sz="2200" dirty="0">
                <a:solidFill>
                  <a:schemeClr val="tx1"/>
                </a:solidFill>
                <a:latin typeface="Preeti" pitchFamily="2" charset="0"/>
                <a:cs typeface="Kalimati" panose="00000400000000000000" pitchFamily="2"/>
              </a:rPr>
              <a:t>साधारणतया एउटा घरमा एउटै परिवार भेटिन्छन् तर कुनैकुनै घरमा एकभन्दा बढी परिवार पनि बसेका हुन सक्छन् । </a:t>
            </a:r>
          </a:p>
          <a:p>
            <a:pPr marL="342900" indent="-342900" algn="just">
              <a:lnSpc>
                <a:spcPct val="150000"/>
              </a:lnSpc>
              <a:buFont typeface="Wingdings" pitchFamily="2" charset="2"/>
              <a:buChar char="ü"/>
            </a:pPr>
            <a:r>
              <a:rPr lang="ne-NP" sz="2200" dirty="0">
                <a:solidFill>
                  <a:schemeClr val="tx1"/>
                </a:solidFill>
                <a:latin typeface="Preeti" pitchFamily="2" charset="0"/>
                <a:cs typeface="Kalimati" panose="00000400000000000000" pitchFamily="2"/>
              </a:rPr>
              <a:t>त्यसैले घरमा अन्य कृषक परिवार भए नभएको पनि सोध्नुपर्छ । </a:t>
            </a:r>
          </a:p>
          <a:p>
            <a:pPr marL="342900" indent="-342900" algn="just">
              <a:lnSpc>
                <a:spcPct val="150000"/>
              </a:lnSpc>
              <a:buFont typeface="Wingdings" pitchFamily="2" charset="2"/>
              <a:buChar char="ü"/>
            </a:pPr>
            <a:r>
              <a:rPr lang="ne-NP" sz="2200" dirty="0">
                <a:solidFill>
                  <a:schemeClr val="tx1"/>
                </a:solidFill>
                <a:latin typeface="Preeti" pitchFamily="2" charset="0"/>
                <a:cs typeface="Kalimati" panose="00000400000000000000" pitchFamily="2"/>
              </a:rPr>
              <a:t>कृषि चलन क्रमसंख्या महल–२ मा लेख्नुपर्छ । </a:t>
            </a:r>
          </a:p>
          <a:p>
            <a:pPr marL="342900" indent="-342900" algn="just">
              <a:lnSpc>
                <a:spcPct val="150000"/>
              </a:lnSpc>
              <a:buFont typeface="Wingdings" pitchFamily="2" charset="2"/>
              <a:buChar char="ü"/>
            </a:pPr>
            <a:r>
              <a:rPr lang="ne-NP" sz="2200" dirty="0">
                <a:solidFill>
                  <a:schemeClr val="tx1"/>
                </a:solidFill>
                <a:latin typeface="Preeti" pitchFamily="2" charset="0"/>
                <a:cs typeface="Kalimati" panose="00000400000000000000" pitchFamily="2"/>
              </a:rPr>
              <a:t>यो क्रमसंख्या पनि सिलसिलेवार रूपले अन्तिम कृषि चलनको लगत लिँदासम्म बढ्दै जान्छ ।</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125" t="30183" r="15728" b="35557"/>
          <a:stretch/>
        </p:blipFill>
        <p:spPr bwMode="auto">
          <a:xfrm>
            <a:off x="838200" y="1336223"/>
            <a:ext cx="1043940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Arrow Connector 20"/>
          <p:cNvCxnSpPr>
            <a:cxnSpLocks/>
          </p:cNvCxnSpPr>
          <p:nvPr/>
        </p:nvCxnSpPr>
        <p:spPr>
          <a:xfrm flipV="1">
            <a:off x="1676400" y="3107169"/>
            <a:ext cx="0" cy="637722"/>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sp>
        <p:nvSpPr>
          <p:cNvPr id="7" name="Slide Number Placeholder 3">
            <a:extLst>
              <a:ext uri="{FF2B5EF4-FFF2-40B4-BE49-F238E27FC236}">
                <a16:creationId xmlns:a16="http://schemas.microsoft.com/office/drawing/2014/main" id="{385FD12F-D492-4E50-AAED-E2C767AF89D0}"/>
              </a:ext>
            </a:extLst>
          </p:cNvPr>
          <p:cNvSpPr>
            <a:spLocks noGrp="1"/>
          </p:cNvSpPr>
          <p:nvPr>
            <p:ph type="sldNum" sz="quarter" idx="12"/>
          </p:nvPr>
        </p:nvSpPr>
        <p:spPr>
          <a:xfrm>
            <a:off x="10820400" y="6400801"/>
            <a:ext cx="1371600" cy="457200"/>
          </a:xfrm>
        </p:spPr>
        <p:txBody>
          <a:bodyPr/>
          <a:lstStyle/>
          <a:p>
            <a:fld id="{B6F15528-21DE-4FAA-801E-634DDDAF4B2B}" type="slidenum">
              <a:rPr lang="en-US" sz="1800" smtClean="0">
                <a:latin typeface="Fontasy Himali" panose="04020500000000000000" pitchFamily="82" charset="0"/>
              </a:rPr>
              <a:pPr/>
              <a:t>21</a:t>
            </a:fld>
            <a:endParaRPr lang="en-US" sz="1800" dirty="0">
              <a:latin typeface="Fontasy Himali" panose="04020500000000000000" pitchFamily="82" charset="0"/>
            </a:endParaRPr>
          </a:p>
        </p:txBody>
      </p:sp>
      <p:sp>
        <p:nvSpPr>
          <p:cNvPr id="8" name="Text Placeholder 1">
            <a:extLst>
              <a:ext uri="{FF2B5EF4-FFF2-40B4-BE49-F238E27FC236}">
                <a16:creationId xmlns:a16="http://schemas.microsoft.com/office/drawing/2014/main" id="{230DD975-45D1-4B7B-9FA8-E86E5270372A}"/>
              </a:ext>
            </a:extLst>
          </p:cNvPr>
          <p:cNvSpPr txBox="1">
            <a:spLocks/>
          </p:cNvSpPr>
          <p:nvPr/>
        </p:nvSpPr>
        <p:spPr>
          <a:xfrm>
            <a:off x="0" y="568778"/>
            <a:ext cx="12192000" cy="70827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कृषि चलन (कृषक परिवार) को क्रमसंख्या (महल–२)</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extLst>
      <p:ext uri="{BB962C8B-B14F-4D97-AF65-F5344CB8AC3E}">
        <p14:creationId xmlns:p14="http://schemas.microsoft.com/office/powerpoint/2010/main" val="2057506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429926F-EC2A-42EF-AE04-C708CB1653D9}"/>
              </a:ext>
            </a:extLst>
          </p:cNvPr>
          <p:cNvSpPr txBox="1">
            <a:spLocks noGrp="1"/>
          </p:cNvSpPr>
          <p:nvPr>
            <p:ph type="title"/>
          </p:nvPr>
        </p:nvSpPr>
        <p:spPr>
          <a:xfrm>
            <a:off x="609600" y="685800"/>
            <a:ext cx="10972800" cy="609600"/>
          </a:xfrm>
          <a:prstGeom prst="rect">
            <a:avLst/>
          </a:prstGeom>
        </p:spPr>
        <p:txBody>
          <a:bodyPr vert="horz" lIns="91440" tIns="45720" rIns="91440" bIns="45720" rtlCol="0">
            <a:normAutofit fontScale="9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3100" b="1" dirty="0">
                <a:solidFill>
                  <a:srgbClr val="002060"/>
                </a:solidFill>
                <a:latin typeface="Ganesh" pitchFamily="2" charset="0"/>
                <a:cs typeface="Kalimati" panose="00000400000000000000" pitchFamily="2"/>
              </a:rPr>
              <a:t>कृषि चलन (कृषक परिवार) को क्रमसंख्या (महल–२)</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pic>
        <p:nvPicPr>
          <p:cNvPr id="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125" t="30183" r="15728" b="35557"/>
          <a:stretch/>
        </p:blipFill>
        <p:spPr bwMode="auto">
          <a:xfrm>
            <a:off x="762000" y="1371601"/>
            <a:ext cx="1020471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6200" y="3810001"/>
            <a:ext cx="11389655" cy="3094822"/>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Wingdings" pitchFamily="2" charset="2"/>
              <a:buChar char="ü"/>
            </a:pPr>
            <a:r>
              <a:rPr lang="ne-NP" sz="2200" dirty="0">
                <a:latin typeface="Preeti" pitchFamily="2" charset="0"/>
                <a:cs typeface="Kalimati" panose="00000400000000000000" pitchFamily="2"/>
              </a:rPr>
              <a:t>महल–१ को अन्तिम क्रमसंख्याले उक्त गणना क्षेत्रमा रहेका कृषि चलन भएको जम्मा घर संख्यालाई जनाउँछ भने महल–२ को अन्तिम क्रमसंख्याले कृषि चलनको जम्मा संख्यालाई जनाउँछ । </a:t>
            </a:r>
          </a:p>
          <a:p>
            <a:pPr marL="342900" indent="-342900" algn="just">
              <a:lnSpc>
                <a:spcPct val="150000"/>
              </a:lnSpc>
              <a:buFont typeface="Wingdings" pitchFamily="2" charset="2"/>
              <a:buChar char="ü"/>
            </a:pPr>
            <a:r>
              <a:rPr lang="ne-NP" sz="2200" dirty="0">
                <a:latin typeface="Preeti" pitchFamily="2" charset="0"/>
                <a:cs typeface="Kalimati" panose="00000400000000000000" pitchFamily="2"/>
              </a:rPr>
              <a:t>घर संख्याभन्दा कृषि चलन संख्या धेरै हुन पनि सक्छ । </a:t>
            </a:r>
          </a:p>
          <a:p>
            <a:pPr marL="342900" indent="-342900" algn="just">
              <a:lnSpc>
                <a:spcPct val="150000"/>
              </a:lnSpc>
              <a:buFont typeface="Wingdings" pitchFamily="2" charset="2"/>
              <a:buChar char="ü"/>
            </a:pPr>
            <a:r>
              <a:rPr lang="ne-NP" sz="2200" dirty="0">
                <a:latin typeface="Preeti" pitchFamily="2" charset="0"/>
                <a:cs typeface="Kalimati" panose="00000400000000000000" pitchFamily="2"/>
              </a:rPr>
              <a:t>यदि कुनै घरमा दुई ओटा कृषि चलन भएमा तिनीहरूको लगत लिँदा घर संख्या दुवैको एउटै लेख्नुपर्छ तर कृषि चलन क्रमसंख्या भने अघिल्लो परिवारको क्रमअनुसारले बढाएर लेख्दै जानुपर्छ ।</a:t>
            </a:r>
          </a:p>
        </p:txBody>
      </p:sp>
      <p:cxnSp>
        <p:nvCxnSpPr>
          <p:cNvPr id="8" name="Straight Arrow Connector 7"/>
          <p:cNvCxnSpPr>
            <a:cxnSpLocks/>
          </p:cNvCxnSpPr>
          <p:nvPr/>
        </p:nvCxnSpPr>
        <p:spPr>
          <a:xfrm flipV="1">
            <a:off x="1676400" y="3107169"/>
            <a:ext cx="0" cy="637722"/>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sp>
        <p:nvSpPr>
          <p:cNvPr id="9" name="Slide Number Placeholder 3">
            <a:extLst>
              <a:ext uri="{FF2B5EF4-FFF2-40B4-BE49-F238E27FC236}">
                <a16:creationId xmlns:a16="http://schemas.microsoft.com/office/drawing/2014/main" id="{4A36437E-2883-42FB-B9ED-F788F748B0D8}"/>
              </a:ext>
            </a:extLst>
          </p:cNvPr>
          <p:cNvSpPr>
            <a:spLocks noGrp="1"/>
          </p:cNvSpPr>
          <p:nvPr>
            <p:ph type="sldNum" sz="quarter" idx="12"/>
          </p:nvPr>
        </p:nvSpPr>
        <p:spPr>
          <a:xfrm>
            <a:off x="10820400" y="6400801"/>
            <a:ext cx="1371600" cy="457200"/>
          </a:xfrm>
        </p:spPr>
        <p:txBody>
          <a:bodyPr/>
          <a:lstStyle/>
          <a:p>
            <a:fld id="{B6F15528-21DE-4FAA-801E-634DDDAF4B2B}" type="slidenum">
              <a:rPr lang="en-US" sz="1800" smtClean="0">
                <a:latin typeface="Fontasy Himali" panose="04020500000000000000" pitchFamily="82" charset="0"/>
              </a:rPr>
              <a:pPr/>
              <a:t>22</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3551764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w="38100">
            <a:solidFill>
              <a:schemeClr val="tx1"/>
            </a:solidFill>
          </a:ln>
        </p:spPr>
        <p:txBody>
          <a:bodyPr/>
          <a:lstStyle/>
          <a:p>
            <a:pPr lvl="0" algn="just">
              <a:lnSpc>
                <a:spcPct val="150000"/>
              </a:lnSpc>
              <a:spcAft>
                <a:spcPts val="600"/>
              </a:spcAft>
              <a:buFont typeface="Wingdings" pitchFamily="2" charset="2"/>
              <a:buChar char="ü"/>
            </a:pPr>
            <a:r>
              <a:rPr lang="ne-NP" sz="2400" dirty="0">
                <a:solidFill>
                  <a:prstClr val="black"/>
                </a:solidFill>
                <a:cs typeface="Kalimati" pitchFamily="2"/>
              </a:rPr>
              <a:t>कृषि–चलनको </a:t>
            </a:r>
            <a:r>
              <a:rPr lang="ne-NP" sz="2400" b="1" dirty="0">
                <a:solidFill>
                  <a:prstClr val="black"/>
                </a:solidFill>
                <a:cs typeface="Kalimati" pitchFamily="2"/>
              </a:rPr>
              <a:t>सम्पूर्ण चाँजोपाँजो मिलाउने</a:t>
            </a:r>
            <a:r>
              <a:rPr lang="ne-NP" sz="2400" dirty="0">
                <a:solidFill>
                  <a:prstClr val="black"/>
                </a:solidFill>
                <a:cs typeface="Kalimati" pitchFamily="2"/>
              </a:rPr>
              <a:t>, उपलब्ध हुन सक्ने साधन र स्रोतको कसरी उपयोग गर्नुपर्छ भन्ने कुरा निर्णय गर्ने, कृषि उत्पादनको वितरणसम्बन्धी निर्णय लिने र प्राविधिक तथा आर्थिक जिम्मेवारीसमेत वहन गर्ने व्यक्तिलाई मुख्य कृषक भनिन्छ । </a:t>
            </a:r>
            <a:endParaRPr lang="en-US" sz="2400" dirty="0">
              <a:solidFill>
                <a:prstClr val="black"/>
              </a:solidFill>
              <a:cs typeface="Kalimati" pitchFamily="2"/>
            </a:endParaRPr>
          </a:p>
          <a:p>
            <a:pPr lvl="0" algn="just">
              <a:lnSpc>
                <a:spcPct val="150000"/>
              </a:lnSpc>
              <a:buFont typeface="Wingdings" pitchFamily="2" charset="2"/>
              <a:buChar char="ü"/>
            </a:pPr>
            <a:r>
              <a:rPr lang="ne-NP" sz="2400" dirty="0">
                <a:solidFill>
                  <a:prstClr val="black"/>
                </a:solidFill>
                <a:cs typeface="Kalimati" pitchFamily="2"/>
              </a:rPr>
              <a:t>मुख्य कृषकले आफ्नो वा आफ्नो परिवारको हकको अथवा अरूको जुनसुकै शर्तमा लिएको जग्गाको आफैले वा प्रतिनिधिमार्फत् दैनिक कामको रेखदेख गरे गराएको हुन सक्छ</a:t>
            </a:r>
            <a:r>
              <a:rPr lang="en-US" sz="2400" dirty="0">
                <a:solidFill>
                  <a:prstClr val="black"/>
                </a:solidFill>
                <a:cs typeface="Kalimati" pitchFamily="2"/>
              </a:rPr>
              <a:t> </a:t>
            </a:r>
            <a:r>
              <a:rPr lang="ne-NP" sz="2400" dirty="0">
                <a:solidFill>
                  <a:prstClr val="black"/>
                </a:solidFill>
                <a:cs typeface="Kalimati" pitchFamily="2"/>
              </a:rPr>
              <a:t>।</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Text Placeholder 1">
            <a:extLst>
              <a:ext uri="{FF2B5EF4-FFF2-40B4-BE49-F238E27FC236}">
                <a16:creationId xmlns:a16="http://schemas.microsoft.com/office/drawing/2014/main" id="{D7DF695E-F244-465B-A196-854762945DAF}"/>
              </a:ext>
            </a:extLst>
          </p:cNvPr>
          <p:cNvSpPr txBox="1">
            <a:spLocks noGrp="1"/>
          </p:cNvSpPr>
          <p:nvPr>
            <p:ph type="title"/>
          </p:nvPr>
        </p:nvSpPr>
        <p:spPr>
          <a:xfrm>
            <a:off x="609600" y="685800"/>
            <a:ext cx="10972800" cy="609600"/>
          </a:xfrm>
          <a:prstGeom prst="rect">
            <a:avLst/>
          </a:prstGeom>
        </p:spPr>
        <p:txBody>
          <a:bodyPr vert="horz" lIns="91440" tIns="45720" rIns="91440" bIns="45720" rtlCol="0">
            <a:normAutofit fontScale="9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lnSpc>
                <a:spcPct val="150000"/>
              </a:lnSpc>
              <a:buNone/>
            </a:pPr>
            <a:r>
              <a:rPr lang="ne-NP" sz="3100" b="1" dirty="0">
                <a:solidFill>
                  <a:srgbClr val="002060"/>
                </a:solidFill>
                <a:latin typeface="Ganesh" pitchFamily="2" charset="0"/>
                <a:cs typeface="Kalimati" panose="00000400000000000000" pitchFamily="2"/>
              </a:rPr>
              <a:t>मुख्य कृषक</a:t>
            </a:r>
          </a:p>
        </p:txBody>
      </p:sp>
    </p:spTree>
    <p:extLst>
      <p:ext uri="{BB962C8B-B14F-4D97-AF65-F5344CB8AC3E}">
        <p14:creationId xmlns:p14="http://schemas.microsoft.com/office/powerpoint/2010/main" val="103836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 y="4114800"/>
            <a:ext cx="11887200" cy="2667000"/>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यस महलमा महल–२ मा दिइने सिलसिलेवार संख्याअनुसार मुख्य कृषकको नाम, थर लेख्नुपर्छ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मुख्य कृषक र परिवारमूली एकै व्यक्ति हुन पनि सक्छ वा नहुन पनि सक्छ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मुख्य कृषकको परिभाषा गणना पुस्तिकाको परिच्छेद ४ (पृष्ठ १७) मा दिइएको 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एउटा गणना क्षेत्रमा एकै नाम गरेका एकभन्दा बढी मुख्य कृषकहरू भएमा तिनीहरूको पहिचानको लागि बोलाउने नाम कैफियत (महल–१२) मा खुलाउनुपर्छ ।</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25" t="30183" r="15728" b="35557"/>
          <a:stretch/>
        </p:blipFill>
        <p:spPr bwMode="auto">
          <a:xfrm>
            <a:off x="457200" y="1336223"/>
            <a:ext cx="1127760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Arrow Connector 20"/>
          <p:cNvCxnSpPr>
            <a:cxnSpLocks/>
          </p:cNvCxnSpPr>
          <p:nvPr/>
        </p:nvCxnSpPr>
        <p:spPr>
          <a:xfrm flipV="1">
            <a:off x="2743200" y="3124200"/>
            <a:ext cx="0" cy="1037666"/>
          </a:xfrm>
          <a:prstGeom prst="straightConnector1">
            <a:avLst/>
          </a:prstGeom>
          <a:ln w="63500">
            <a:tailEnd type="arrow"/>
          </a:ln>
        </p:spPr>
        <p:style>
          <a:lnRef idx="3">
            <a:schemeClr val="accent6"/>
          </a:lnRef>
          <a:fillRef idx="0">
            <a:schemeClr val="accent6"/>
          </a:fillRef>
          <a:effectRef idx="2">
            <a:schemeClr val="accent6"/>
          </a:effectRef>
          <a:fontRef idx="minor">
            <a:schemeClr val="tx1"/>
          </a:fontRef>
        </p:style>
      </p:cxnSp>
      <p:sp>
        <p:nvSpPr>
          <p:cNvPr id="7" name="Slide Number Placeholder 3">
            <a:extLst>
              <a:ext uri="{FF2B5EF4-FFF2-40B4-BE49-F238E27FC236}">
                <a16:creationId xmlns:a16="http://schemas.microsoft.com/office/drawing/2014/main" id="{26D88A05-94D9-4353-87E2-71EFB81C4C25}"/>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24</a:t>
            </a:fld>
            <a:endParaRPr lang="en-US" sz="1800" dirty="0">
              <a:latin typeface="Fontasy Himali" panose="04020500000000000000" pitchFamily="82" charset="0"/>
            </a:endParaRPr>
          </a:p>
        </p:txBody>
      </p:sp>
      <p:sp>
        <p:nvSpPr>
          <p:cNvPr id="15" name="Text Placeholder 1">
            <a:extLst>
              <a:ext uri="{FF2B5EF4-FFF2-40B4-BE49-F238E27FC236}">
                <a16:creationId xmlns:a16="http://schemas.microsoft.com/office/drawing/2014/main" id="{EA81DC24-B00A-47A8-976C-AE975CDF5C01}"/>
              </a:ext>
            </a:extLst>
          </p:cNvPr>
          <p:cNvSpPr txBox="1">
            <a:spLocks/>
          </p:cNvSpPr>
          <p:nvPr/>
        </p:nvSpPr>
        <p:spPr>
          <a:xfrm>
            <a:off x="0" y="609600"/>
            <a:ext cx="12192000" cy="685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मुख्य कृषकको नाम, थर (महल–३)</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extLst>
      <p:ext uri="{BB962C8B-B14F-4D97-AF65-F5344CB8AC3E}">
        <p14:creationId xmlns:p14="http://schemas.microsoft.com/office/powerpoint/2010/main" val="3300561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8600" y="4508500"/>
            <a:ext cx="11353800" cy="1587500"/>
          </a:xfrm>
          <a:prstGeom prst="rect">
            <a:avLst/>
          </a:prstGeom>
          <a:no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यस महलमा चलन गरेको जग्गाको क्षेत्रफलको एकाइको कोड नम्बर लेख्नुपर्छ, </a:t>
            </a:r>
          </a:p>
          <a:p>
            <a:pPr marL="342900" indent="-342900">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जस्तैः बिघा भए कोड </a:t>
            </a:r>
            <a:r>
              <a:rPr lang="en-US" sz="2400" b="1" dirty="0">
                <a:solidFill>
                  <a:srgbClr val="00B0F0"/>
                </a:solidFill>
                <a:latin typeface="Times New Roman" pitchFamily="18" charset="0"/>
                <a:cs typeface="Kalimati" panose="00000400000000000000" pitchFamily="2"/>
              </a:rPr>
              <a:t>1</a:t>
            </a:r>
            <a:r>
              <a:rPr lang="ne-NP" sz="2400" dirty="0">
                <a:solidFill>
                  <a:schemeClr val="tx1"/>
                </a:solidFill>
                <a:latin typeface="Preeti" pitchFamily="2" charset="0"/>
                <a:cs typeface="Kalimati" panose="00000400000000000000" pitchFamily="2"/>
              </a:rPr>
              <a:t> र रोपनी भए कोड </a:t>
            </a:r>
            <a:r>
              <a:rPr lang="en-US" sz="2400" b="1" dirty="0">
                <a:solidFill>
                  <a:srgbClr val="00B0F0"/>
                </a:solidFill>
                <a:latin typeface="Times New Roman" pitchFamily="18" charset="0"/>
                <a:cs typeface="Times New Roman" pitchFamily="18" charset="0"/>
              </a:rPr>
              <a:t>2</a:t>
            </a:r>
            <a:r>
              <a:rPr lang="ne-NP" sz="2400" dirty="0">
                <a:solidFill>
                  <a:schemeClr val="tx1"/>
                </a:solidFill>
                <a:latin typeface="Preeti" pitchFamily="2" charset="0"/>
                <a:cs typeface="Kalimati" panose="00000400000000000000" pitchFamily="2"/>
              </a:rPr>
              <a:t> लेख्नुपर्छ । </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25" t="30183" r="15728" b="35557"/>
          <a:stretch/>
        </p:blipFill>
        <p:spPr bwMode="auto">
          <a:xfrm>
            <a:off x="609600" y="1371600"/>
            <a:ext cx="10591800" cy="247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Arrow Connector 20"/>
          <p:cNvCxnSpPr>
            <a:cxnSpLocks/>
          </p:cNvCxnSpPr>
          <p:nvPr/>
        </p:nvCxnSpPr>
        <p:spPr>
          <a:xfrm flipV="1">
            <a:off x="3962400" y="3276602"/>
            <a:ext cx="0" cy="1231898"/>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sp>
        <p:nvSpPr>
          <p:cNvPr id="7" name="Slide Number Placeholder 3">
            <a:extLst>
              <a:ext uri="{FF2B5EF4-FFF2-40B4-BE49-F238E27FC236}">
                <a16:creationId xmlns:a16="http://schemas.microsoft.com/office/drawing/2014/main" id="{98296A23-8DE4-4114-96AB-5D6410448CE1}"/>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25</a:t>
            </a:fld>
            <a:endParaRPr lang="en-US" sz="1800" dirty="0">
              <a:latin typeface="Fontasy Himali" panose="04020500000000000000" pitchFamily="82" charset="0"/>
            </a:endParaRPr>
          </a:p>
        </p:txBody>
      </p:sp>
      <p:sp>
        <p:nvSpPr>
          <p:cNvPr id="9" name="TextBox 8">
            <a:extLst>
              <a:ext uri="{FF2B5EF4-FFF2-40B4-BE49-F238E27FC236}">
                <a16:creationId xmlns:a16="http://schemas.microsoft.com/office/drawing/2014/main" id="{3E5E16CE-8773-42A2-83D5-0EE5D67F3267}"/>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
        <p:nvSpPr>
          <p:cNvPr id="16" name="Text Placeholder 1">
            <a:extLst>
              <a:ext uri="{FF2B5EF4-FFF2-40B4-BE49-F238E27FC236}">
                <a16:creationId xmlns:a16="http://schemas.microsoft.com/office/drawing/2014/main" id="{D30AB59D-5D2F-4E3F-A2FA-E343776BFF39}"/>
              </a:ext>
            </a:extLst>
          </p:cNvPr>
          <p:cNvSpPr txBox="1">
            <a:spLocks/>
          </p:cNvSpPr>
          <p:nvPr/>
        </p:nvSpPr>
        <p:spPr>
          <a:xfrm>
            <a:off x="0" y="644977"/>
            <a:ext cx="12192000" cy="72662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चलन गरेको जग्गाको क्षेत्रफलको एकाइ (महल–४) </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extLst>
      <p:ext uri="{BB962C8B-B14F-4D97-AF65-F5344CB8AC3E}">
        <p14:creationId xmlns:p14="http://schemas.microsoft.com/office/powerpoint/2010/main" val="3005566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 y="3897868"/>
            <a:ext cx="11811000" cy="2883932"/>
          </a:xfrm>
          <a:prstGeom prst="rect">
            <a:avLst/>
          </a:prstGeom>
          <a:no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यस महलमा कृषकले चलन गरेको जम्मा जग्गाको क्षेत्रफल राम्ररी सोधी लेख्नुपर्छ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यसमा भरिने जग्गाको कुल क्षेत्रफल भन्नाले कृषक परिवारले चलन गरेको गणनाको दिनमा कायम हुन आएको जग्गाको जम्मा क्षेत्रफललाई जनाउँछ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यसमा कृषक परिवारको चलनअन्तर्गत पर्ने सबै जग्गाको क्षेत्रफल जोडेर लेख्नुपर्छ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यसको लागि चलनअन्तर्गत पर्ने विभिन्न किसिमका जग्गाहरूको विवरण तल दिइएको छ । </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25" t="30183" r="15728" b="35557"/>
          <a:stretch/>
        </p:blipFill>
        <p:spPr bwMode="auto">
          <a:xfrm>
            <a:off x="914400" y="1323788"/>
            <a:ext cx="1005840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Arrow Connector 20"/>
          <p:cNvCxnSpPr>
            <a:cxnSpLocks/>
          </p:cNvCxnSpPr>
          <p:nvPr/>
        </p:nvCxnSpPr>
        <p:spPr>
          <a:xfrm flipV="1">
            <a:off x="4953000" y="3068633"/>
            <a:ext cx="0" cy="829235"/>
          </a:xfrm>
          <a:prstGeom prst="straightConnector1">
            <a:avLst/>
          </a:prstGeom>
          <a:ln w="63500">
            <a:tailEnd type="arrow"/>
          </a:ln>
        </p:spPr>
        <p:style>
          <a:lnRef idx="3">
            <a:schemeClr val="accent6"/>
          </a:lnRef>
          <a:fillRef idx="0">
            <a:schemeClr val="accent6"/>
          </a:fillRef>
          <a:effectRef idx="2">
            <a:schemeClr val="accent6"/>
          </a:effectRef>
          <a:fontRef idx="minor">
            <a:schemeClr val="tx1"/>
          </a:fontRef>
        </p:style>
      </p:cxnSp>
      <p:sp>
        <p:nvSpPr>
          <p:cNvPr id="7" name="Slide Number Placeholder 3">
            <a:extLst>
              <a:ext uri="{FF2B5EF4-FFF2-40B4-BE49-F238E27FC236}">
                <a16:creationId xmlns:a16="http://schemas.microsoft.com/office/drawing/2014/main" id="{387AC92A-6275-459D-84C0-A750577471D7}"/>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26</a:t>
            </a:fld>
            <a:endParaRPr lang="en-US" sz="1800" dirty="0">
              <a:latin typeface="Fontasy Himali" panose="04020500000000000000" pitchFamily="82" charset="0"/>
            </a:endParaRPr>
          </a:p>
        </p:txBody>
      </p:sp>
      <p:sp>
        <p:nvSpPr>
          <p:cNvPr id="9" name="TextBox 8">
            <a:extLst>
              <a:ext uri="{FF2B5EF4-FFF2-40B4-BE49-F238E27FC236}">
                <a16:creationId xmlns:a16="http://schemas.microsoft.com/office/drawing/2014/main" id="{6DF6584E-36F8-4010-8FCE-8EC40B1AB701}"/>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
        <p:nvSpPr>
          <p:cNvPr id="14" name="Text Placeholder 1">
            <a:extLst>
              <a:ext uri="{FF2B5EF4-FFF2-40B4-BE49-F238E27FC236}">
                <a16:creationId xmlns:a16="http://schemas.microsoft.com/office/drawing/2014/main" id="{1582B1EB-52A0-457E-847A-E33751919028}"/>
              </a:ext>
            </a:extLst>
          </p:cNvPr>
          <p:cNvSpPr txBox="1">
            <a:spLocks/>
          </p:cNvSpPr>
          <p:nvPr/>
        </p:nvSpPr>
        <p:spPr>
          <a:xfrm>
            <a:off x="0" y="644977"/>
            <a:ext cx="12192000" cy="72662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चलन गरेको जम्मा जग्गाको क्षेत्रफल (महल–५)</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extLst>
      <p:ext uri="{BB962C8B-B14F-4D97-AF65-F5344CB8AC3E}">
        <p14:creationId xmlns:p14="http://schemas.microsoft.com/office/powerpoint/2010/main" val="671954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19974" y="1297180"/>
            <a:ext cx="11887200" cy="540841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200" b="1" dirty="0">
              <a:solidFill>
                <a:schemeClr val="tx1"/>
              </a:solidFill>
              <a:latin typeface="Preeti" pitchFamily="2" charset="0"/>
              <a:cs typeface="Kalimati" panose="00000400000000000000" pitchFamily="2"/>
            </a:endParaRPr>
          </a:p>
          <a:p>
            <a:pPr algn="just">
              <a:lnSpc>
                <a:spcPct val="150000"/>
              </a:lnSpc>
            </a:pPr>
            <a:r>
              <a:rPr lang="ne-NP" sz="2400" b="1" dirty="0">
                <a:solidFill>
                  <a:schemeClr val="tx1"/>
                </a:solidFill>
                <a:latin typeface="Preeti" pitchFamily="2" charset="0"/>
                <a:cs typeface="Kalimati" panose="00000400000000000000" pitchFamily="2"/>
              </a:rPr>
              <a:t>चलन गरेको कुल क्षेत्रफलअन्तर्गत पर्ने जग्गाहरूः</a:t>
            </a:r>
          </a:p>
          <a:p>
            <a:pPr algn="just">
              <a:lnSpc>
                <a:spcPct val="150000"/>
              </a:lnSpc>
            </a:pPr>
            <a:r>
              <a:rPr lang="ne-NP" sz="2200" b="1" dirty="0">
                <a:solidFill>
                  <a:schemeClr val="tx1"/>
                </a:solidFill>
                <a:latin typeface="Preeti" pitchFamily="2" charset="0"/>
                <a:cs typeface="Kalimati" panose="00000400000000000000" pitchFamily="2"/>
              </a:rPr>
              <a:t>जग्गामा जोसुकैको स्वामित्व भए तापनि मुख्य कृषकको चलन अन्तर्गतका सबै कित्ताहरूको जम्मा क्षेत्रफल लिनुपर्छः</a:t>
            </a:r>
            <a:r>
              <a:rPr lang="ne-NP" sz="2200" dirty="0">
                <a:solidFill>
                  <a:schemeClr val="tx1"/>
                </a:solidFill>
                <a:latin typeface="Preeti" pitchFamily="2" charset="0"/>
                <a:cs typeface="Kalimati" panose="00000400000000000000" pitchFamily="2"/>
              </a:rPr>
              <a:t> </a:t>
            </a:r>
          </a:p>
          <a:p>
            <a:pPr marL="800100" lvl="1" indent="-342900" algn="just">
              <a:lnSpc>
                <a:spcPct val="150000"/>
              </a:lnSpc>
              <a:buFont typeface="Wingdings" pitchFamily="2" charset="2"/>
              <a:buChar char="ü"/>
            </a:pPr>
            <a:r>
              <a:rPr lang="ne-NP" sz="2200" dirty="0">
                <a:solidFill>
                  <a:schemeClr val="tx1"/>
                </a:solidFill>
                <a:latin typeface="Preeti" pitchFamily="2" charset="0"/>
                <a:cs typeface="Kalimati" panose="00000400000000000000" pitchFamily="2"/>
              </a:rPr>
              <a:t>अस्थायी र स्थायी बाली लागेको जग्गाको सबै कित्ताहरूको क्षेत्रफल</a:t>
            </a:r>
          </a:p>
          <a:p>
            <a:pPr marL="800100" lvl="1" indent="-342900" algn="just">
              <a:lnSpc>
                <a:spcPct val="150000"/>
              </a:lnSpc>
              <a:buFont typeface="Wingdings" pitchFamily="2" charset="2"/>
              <a:buChar char="ü"/>
            </a:pPr>
            <a:r>
              <a:rPr lang="ne-NP" sz="2200" dirty="0">
                <a:solidFill>
                  <a:schemeClr val="tx1"/>
                </a:solidFill>
                <a:latin typeface="Preeti" pitchFamily="2" charset="0"/>
                <a:cs typeface="Kalimati" panose="00000400000000000000" pitchFamily="2"/>
              </a:rPr>
              <a:t>अस्थायीरूपमा बाँझो रहेको जग्गाको सबै कित्ताहरूको क्षेत्रफल</a:t>
            </a:r>
          </a:p>
          <a:p>
            <a:pPr marL="800100" lvl="1" indent="-342900" algn="just">
              <a:lnSpc>
                <a:spcPct val="150000"/>
              </a:lnSpc>
              <a:buFont typeface="Wingdings" pitchFamily="2" charset="2"/>
              <a:buChar char="ü"/>
            </a:pPr>
            <a:r>
              <a:rPr lang="ne-NP" sz="2200" dirty="0">
                <a:solidFill>
                  <a:schemeClr val="tx1"/>
                </a:solidFill>
                <a:latin typeface="Preeti" pitchFamily="2" charset="0"/>
                <a:cs typeface="Kalimati" panose="00000400000000000000" pitchFamily="2"/>
              </a:rPr>
              <a:t>अस्थायी तथा स्थायी खर्क तथा चौरको रूपमा रहेको जग्गाको क्षेत्रफल</a:t>
            </a:r>
          </a:p>
          <a:p>
            <a:pPr marL="800100" lvl="1" indent="-342900" algn="just">
              <a:lnSpc>
                <a:spcPct val="150000"/>
              </a:lnSpc>
              <a:buFont typeface="Wingdings" pitchFamily="2" charset="2"/>
              <a:buChar char="ü"/>
            </a:pPr>
            <a:r>
              <a:rPr lang="ne-NP" sz="2200" dirty="0">
                <a:solidFill>
                  <a:schemeClr val="tx1"/>
                </a:solidFill>
                <a:latin typeface="Preeti" pitchFamily="2" charset="0"/>
                <a:cs typeface="Kalimati" panose="00000400000000000000" pitchFamily="2"/>
              </a:rPr>
              <a:t>निजी वनबनेलोले ढाकेको जग्गाको क्षेत्रफल</a:t>
            </a:r>
          </a:p>
          <a:p>
            <a:pPr marL="800100" lvl="1" indent="-342900" algn="just">
              <a:lnSpc>
                <a:spcPct val="150000"/>
              </a:lnSpc>
              <a:buFont typeface="Wingdings" pitchFamily="2" charset="2"/>
              <a:buChar char="ü"/>
            </a:pPr>
            <a:r>
              <a:rPr lang="ne-NP" sz="2200" dirty="0">
                <a:solidFill>
                  <a:schemeClr val="tx1"/>
                </a:solidFill>
                <a:latin typeface="Preeti" pitchFamily="2" charset="0"/>
                <a:cs typeface="Kalimati" panose="00000400000000000000" pitchFamily="2"/>
              </a:rPr>
              <a:t>खरबारी भएको जग्गा</a:t>
            </a:r>
          </a:p>
          <a:p>
            <a:pPr marL="800100" lvl="1" indent="-342900" algn="just">
              <a:lnSpc>
                <a:spcPct val="150000"/>
              </a:lnSpc>
              <a:buFont typeface="Wingdings" pitchFamily="2" charset="2"/>
              <a:buChar char="ü"/>
            </a:pPr>
            <a:r>
              <a:rPr lang="ne-NP" sz="2200" dirty="0">
                <a:solidFill>
                  <a:schemeClr val="tx1"/>
                </a:solidFill>
                <a:latin typeface="Preeti" pitchFamily="2" charset="0"/>
                <a:cs typeface="Kalimati" panose="00000400000000000000" pitchFamily="2"/>
              </a:rPr>
              <a:t>पोखरीले ढाकेको जग्गाको क्षेत्रफल</a:t>
            </a:r>
          </a:p>
          <a:p>
            <a:pPr marL="800100" lvl="1" indent="-342900" algn="just">
              <a:lnSpc>
                <a:spcPct val="150000"/>
              </a:lnSpc>
              <a:buFont typeface="Wingdings" pitchFamily="2" charset="2"/>
              <a:buChar char="ü"/>
            </a:pPr>
            <a:r>
              <a:rPr lang="ne-NP" sz="2200" dirty="0">
                <a:solidFill>
                  <a:schemeClr val="tx1"/>
                </a:solidFill>
                <a:latin typeface="Preeti" pitchFamily="2" charset="0"/>
                <a:cs typeface="Kalimati" panose="00000400000000000000" pitchFamily="2"/>
              </a:rPr>
              <a:t>घर, घडेरी, गोठ, धन्सार आदि समेतको क्षेत्रफल</a:t>
            </a:r>
          </a:p>
          <a:p>
            <a:pPr marL="800100" lvl="1" indent="-342900" algn="just">
              <a:lnSpc>
                <a:spcPct val="150000"/>
              </a:lnSpc>
              <a:buFont typeface="Wingdings" pitchFamily="2" charset="2"/>
              <a:buChar char="ü"/>
            </a:pPr>
            <a:r>
              <a:rPr lang="ne-NP" sz="2200" dirty="0">
                <a:solidFill>
                  <a:schemeClr val="tx1"/>
                </a:solidFill>
                <a:latin typeface="Preeti" pitchFamily="2" charset="0"/>
                <a:cs typeface="Kalimati" panose="00000400000000000000" pitchFamily="2"/>
              </a:rPr>
              <a:t>अन्य जग्गा </a:t>
            </a:r>
          </a:p>
          <a:p>
            <a:pPr algn="just">
              <a:lnSpc>
                <a:spcPct val="150000"/>
              </a:lnSpc>
            </a:pPr>
            <a:endParaRPr lang="en-US" sz="2200" dirty="0">
              <a:solidFill>
                <a:schemeClr val="tx1"/>
              </a:solidFill>
              <a:latin typeface="Preeti" pitchFamily="2" charset="0"/>
              <a:cs typeface="Kalimati" panose="00000400000000000000" pitchFamily="2"/>
            </a:endParaRPr>
          </a:p>
        </p:txBody>
      </p:sp>
      <p:sp>
        <p:nvSpPr>
          <p:cNvPr id="7" name="Slide Number Placeholder 3">
            <a:extLst>
              <a:ext uri="{FF2B5EF4-FFF2-40B4-BE49-F238E27FC236}">
                <a16:creationId xmlns:a16="http://schemas.microsoft.com/office/drawing/2014/main" id="{4F5E3EE7-B1C9-410B-8182-06BBB0B6909E}"/>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27</a:t>
            </a:fld>
            <a:endParaRPr lang="en-US" sz="1800" dirty="0">
              <a:latin typeface="Fontasy Himali" panose="04020500000000000000" pitchFamily="82" charset="0"/>
            </a:endParaRPr>
          </a:p>
        </p:txBody>
      </p:sp>
      <p:sp>
        <p:nvSpPr>
          <p:cNvPr id="9" name="TextBox 8">
            <a:extLst>
              <a:ext uri="{FF2B5EF4-FFF2-40B4-BE49-F238E27FC236}">
                <a16:creationId xmlns:a16="http://schemas.microsoft.com/office/drawing/2014/main" id="{4CE552DF-F1CD-427B-9A82-7C607E26A765}"/>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
        <p:nvSpPr>
          <p:cNvPr id="8" name="Text Placeholder 1">
            <a:extLst>
              <a:ext uri="{FF2B5EF4-FFF2-40B4-BE49-F238E27FC236}">
                <a16:creationId xmlns:a16="http://schemas.microsoft.com/office/drawing/2014/main" id="{39A6263F-4C0E-4D2B-B8BD-806EDB450E89}"/>
              </a:ext>
            </a:extLst>
          </p:cNvPr>
          <p:cNvSpPr txBox="1">
            <a:spLocks/>
          </p:cNvSpPr>
          <p:nvPr/>
        </p:nvSpPr>
        <p:spPr>
          <a:xfrm>
            <a:off x="0" y="644977"/>
            <a:ext cx="12192000" cy="6504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400" b="1" dirty="0">
                <a:solidFill>
                  <a:srgbClr val="002060"/>
                </a:solidFill>
                <a:latin typeface="Ganesh" pitchFamily="2" charset="0"/>
                <a:cs typeface="Kalimati" panose="00000400000000000000" pitchFamily="2"/>
              </a:rPr>
              <a:t>चलन गरेको जम्मा जग्गाको क्षेत्रफल (महल–५)</a:t>
            </a:r>
          </a:p>
        </p:txBody>
      </p:sp>
    </p:spTree>
    <p:extLst>
      <p:ext uri="{BB962C8B-B14F-4D97-AF65-F5344CB8AC3E}">
        <p14:creationId xmlns:p14="http://schemas.microsoft.com/office/powerpoint/2010/main" val="85429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8600" y="1219200"/>
            <a:ext cx="11811000" cy="556260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b="1" dirty="0">
                <a:solidFill>
                  <a:schemeClr val="tx1"/>
                </a:solidFill>
                <a:latin typeface="Preeti" pitchFamily="2" charset="0"/>
                <a:cs typeface="Kalimati" panose="00000400000000000000" pitchFamily="2"/>
              </a:rPr>
              <a:t>माथिका कुनै शीर्षकअन्तर्गत नपरेका जग्गाको क्षेत्रफल </a:t>
            </a:r>
          </a:p>
          <a:p>
            <a:pPr marL="800100" lvl="1"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जस्तैः खेतीयोग्य बनाउन केही बढी परिश्रम आवश्यक पर्ने खालका जग्गाको क्षेत्रफल,</a:t>
            </a:r>
          </a:p>
          <a:p>
            <a:pPr marL="800100" lvl="1"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गाईवस्तुको गोठ, सोत्तर आदि कार्यमा प्रयोग गर्न सकिने जग्गा (जस्तै नरकट, निगालो, बेत, काफल, ऐँसेलुको बोट आदि भएको जग्गा) को क्षेत्रफल, </a:t>
            </a:r>
          </a:p>
          <a:p>
            <a:pPr marL="800100" lvl="1"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घर आँगनले चर्चेको जग्गा, पार्क, सडक अथवा गल्ली, </a:t>
            </a:r>
          </a:p>
          <a:p>
            <a:pPr marL="800100" lvl="1"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कृषि सामान तथा औजार भण्डार गर्न प्रयोग गरिएको खुल्ला ठाउँ, </a:t>
            </a:r>
          </a:p>
          <a:p>
            <a:pPr marL="800100" lvl="1"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खेर गएको जग्गा, माछा पालेको र अन्य पानी भएको जग्गा तथा </a:t>
            </a:r>
          </a:p>
          <a:p>
            <a:pPr marL="800100" lvl="1"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अन्यत्र नपरेका जग्गाको क्षेत्रफल, र </a:t>
            </a:r>
          </a:p>
          <a:p>
            <a:pPr marL="800100" lvl="1"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कृषि चलन भित्रको गैरआवासीय भवनले चर्चेको जग्गाको क्षेत्रफल ।</a:t>
            </a:r>
          </a:p>
        </p:txBody>
      </p:sp>
      <p:sp>
        <p:nvSpPr>
          <p:cNvPr id="7" name="Slide Number Placeholder 3">
            <a:extLst>
              <a:ext uri="{FF2B5EF4-FFF2-40B4-BE49-F238E27FC236}">
                <a16:creationId xmlns:a16="http://schemas.microsoft.com/office/drawing/2014/main" id="{FDCD8AB3-2DF4-4C56-9C4D-E48C16AF70DE}"/>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28</a:t>
            </a:fld>
            <a:endParaRPr lang="en-US" sz="1800" dirty="0">
              <a:latin typeface="Fontasy Himali" panose="04020500000000000000" pitchFamily="82" charset="0"/>
            </a:endParaRPr>
          </a:p>
        </p:txBody>
      </p:sp>
      <p:sp>
        <p:nvSpPr>
          <p:cNvPr id="9" name="TextBox 8">
            <a:extLst>
              <a:ext uri="{FF2B5EF4-FFF2-40B4-BE49-F238E27FC236}">
                <a16:creationId xmlns:a16="http://schemas.microsoft.com/office/drawing/2014/main" id="{88077C73-FDAE-4890-89DA-88898C86075B}"/>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
        <p:nvSpPr>
          <p:cNvPr id="11" name="Text Placeholder 1">
            <a:extLst>
              <a:ext uri="{FF2B5EF4-FFF2-40B4-BE49-F238E27FC236}">
                <a16:creationId xmlns:a16="http://schemas.microsoft.com/office/drawing/2014/main" id="{F9C8388E-5CC0-4E78-AD8D-8834AC32E2DC}"/>
              </a:ext>
            </a:extLst>
          </p:cNvPr>
          <p:cNvSpPr txBox="1">
            <a:spLocks/>
          </p:cNvSpPr>
          <p:nvPr/>
        </p:nvSpPr>
        <p:spPr>
          <a:xfrm>
            <a:off x="0" y="644977"/>
            <a:ext cx="12192000" cy="57422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चलन गरेको जम्मा जग्गाको क्षेत्रफल (महल–५)</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extLst>
      <p:ext uri="{BB962C8B-B14F-4D97-AF65-F5344CB8AC3E}">
        <p14:creationId xmlns:p14="http://schemas.microsoft.com/office/powerpoint/2010/main" val="1780150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6200" y="1447800"/>
            <a:ext cx="12039600" cy="54102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तर, मुख्य कृषक वा परिवारका सदस्यको स्वामित्वमा रहेको तर अरूलाई कमाउन दिएको जग्गा जम्मा क्षेत्रफल भित्र पार्नु हुँदैन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सार्वजनिक चलनको जग्गा पनि कृषि चलनको जम्मा जग्गाको क्षेत्रफलमा जोड्नु हुँदैन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यसैगरी, कृषि प्रयोजन बाहेक उद्योगधन्दा, व्यापारजस्ता अन्य प्रयोजनका लागि उपयोग भएको जग्गा पनि यसमा जोड्नु हुदैन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मुख्य कृषक वा उत्तरदातालाई कृषि चलनको जम्मा क्षेत्रफल भन्न कठिनाइ प¥यो भने सबै जग्गामा लागेको बिजन वा जम्मा रुख संख्या सोधेर भए पनि क्षेत्रफल निकाल्नुपर्छ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कुनै कृषि चलनमा एकभन्दा बढी कित्ताहरू भएमा सबै कित्ताहरूको क्षेत्रफल जोड गरेर जम्मा क्षेत्रफल निकाल्नुपर्छ । </a:t>
            </a:r>
          </a:p>
          <a:p>
            <a:pPr algn="just">
              <a:lnSpc>
                <a:spcPct val="150000"/>
              </a:lnSpc>
            </a:pPr>
            <a:endParaRPr lang="ne-NP" sz="2400" dirty="0">
              <a:solidFill>
                <a:schemeClr val="tx1"/>
              </a:solidFill>
              <a:latin typeface="Preeti" pitchFamily="2" charset="0"/>
              <a:cs typeface="Kalimati" panose="00000400000000000000" pitchFamily="2"/>
            </a:endParaRPr>
          </a:p>
        </p:txBody>
      </p:sp>
      <p:sp>
        <p:nvSpPr>
          <p:cNvPr id="7" name="Slide Number Placeholder 3">
            <a:extLst>
              <a:ext uri="{FF2B5EF4-FFF2-40B4-BE49-F238E27FC236}">
                <a16:creationId xmlns:a16="http://schemas.microsoft.com/office/drawing/2014/main" id="{72D007C0-AA55-448B-861D-F6E099835EE1}"/>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29</a:t>
            </a:fld>
            <a:endParaRPr lang="en-US" sz="1800" dirty="0">
              <a:latin typeface="Fontasy Himali" panose="04020500000000000000" pitchFamily="82" charset="0"/>
            </a:endParaRPr>
          </a:p>
        </p:txBody>
      </p:sp>
      <p:sp>
        <p:nvSpPr>
          <p:cNvPr id="9" name="TextBox 8">
            <a:extLst>
              <a:ext uri="{FF2B5EF4-FFF2-40B4-BE49-F238E27FC236}">
                <a16:creationId xmlns:a16="http://schemas.microsoft.com/office/drawing/2014/main" id="{E07BBC00-19ED-4AC8-8E94-BBF3C49F850B}"/>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
        <p:nvSpPr>
          <p:cNvPr id="14" name="Text Placeholder 1">
            <a:extLst>
              <a:ext uri="{FF2B5EF4-FFF2-40B4-BE49-F238E27FC236}">
                <a16:creationId xmlns:a16="http://schemas.microsoft.com/office/drawing/2014/main" id="{AF37E341-5244-4744-BED7-866C98B8EF66}"/>
              </a:ext>
            </a:extLst>
          </p:cNvPr>
          <p:cNvSpPr txBox="1">
            <a:spLocks/>
          </p:cNvSpPr>
          <p:nvPr/>
        </p:nvSpPr>
        <p:spPr>
          <a:xfrm>
            <a:off x="0" y="644977"/>
            <a:ext cx="12192000" cy="6504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400" b="1" dirty="0">
                <a:solidFill>
                  <a:srgbClr val="002060"/>
                </a:solidFill>
                <a:latin typeface="Ganesh" pitchFamily="2" charset="0"/>
                <a:cs typeface="Kalimati" panose="00000400000000000000" pitchFamily="2"/>
              </a:rPr>
              <a:t>चलन गरेको जम्मा जग्गाको क्षेत्रफल (महल–५)</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extLst>
      <p:ext uri="{BB962C8B-B14F-4D97-AF65-F5344CB8AC3E}">
        <p14:creationId xmlns:p14="http://schemas.microsoft.com/office/powerpoint/2010/main" val="108252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200" y="1605414"/>
            <a:ext cx="12039600" cy="4642986"/>
          </a:xfrm>
          <a:noFill/>
          <a:ln>
            <a:noFill/>
          </a:ln>
          <a:effectLst/>
        </p:spPr>
        <p:style>
          <a:lnRef idx="1">
            <a:schemeClr val="dk1"/>
          </a:lnRef>
          <a:fillRef idx="2">
            <a:schemeClr val="dk1"/>
          </a:fillRef>
          <a:effectRef idx="1">
            <a:schemeClr val="dk1"/>
          </a:effectRef>
          <a:fontRef idx="minor">
            <a:schemeClr val="dk1"/>
          </a:fontRef>
        </p:style>
        <p:txBody>
          <a:bodyPr>
            <a:noAutofit/>
          </a:bodyPr>
          <a:lstStyle/>
          <a:p>
            <a:pPr algn="just">
              <a:lnSpc>
                <a:spcPct val="170000"/>
              </a:lnSpc>
              <a:buFont typeface="Wingdings" pitchFamily="2" charset="2"/>
              <a:buChar char="ü"/>
            </a:pPr>
            <a:r>
              <a:rPr lang="ne-NP" sz="2400" dirty="0">
                <a:cs typeface="Kalimati" pitchFamily="2"/>
              </a:rPr>
              <a:t>छनोटमा परेको प्रत्येक गणना–क्षेत्र भित्रका सम्पूर्ण कृषक परिवारको (कृषि–चलनको) सूची तथा अन्य विवरण तयार पार्न लगत १ प्रयोग गरिन्छ । </a:t>
            </a:r>
            <a:endParaRPr lang="en-US" sz="2400" dirty="0">
              <a:cs typeface="Kalimati" pitchFamily="2"/>
            </a:endParaRPr>
          </a:p>
          <a:p>
            <a:pPr algn="just">
              <a:lnSpc>
                <a:spcPct val="170000"/>
              </a:lnSpc>
              <a:buFont typeface="Wingdings" pitchFamily="2" charset="2"/>
              <a:buChar char="ü"/>
            </a:pPr>
            <a:r>
              <a:rPr lang="ne-NP" sz="2400" dirty="0">
                <a:cs typeface="Kalimati" pitchFamily="2"/>
              </a:rPr>
              <a:t>यो लगत गणकले भर्नु पर्दछ ।</a:t>
            </a:r>
            <a:endParaRPr lang="en-US" sz="2400" dirty="0">
              <a:cs typeface="Kalimati" pitchFamily="2"/>
            </a:endParaRPr>
          </a:p>
          <a:p>
            <a:pPr marL="0" indent="0" algn="just">
              <a:lnSpc>
                <a:spcPct val="170000"/>
              </a:lnSpc>
              <a:buNone/>
            </a:pPr>
            <a:r>
              <a:rPr lang="ne-NP" sz="2400" b="1" dirty="0">
                <a:solidFill>
                  <a:schemeClr val="dk1"/>
                </a:solidFill>
                <a:cs typeface="Kalimati" pitchFamily="2"/>
              </a:rPr>
              <a:t>उद्देश्य</a:t>
            </a:r>
            <a:r>
              <a:rPr lang="en-US" sz="2400" dirty="0">
                <a:cs typeface="Kalimati" pitchFamily="2"/>
              </a:rPr>
              <a:t>:</a:t>
            </a:r>
            <a:r>
              <a:rPr lang="ne-NP" sz="2400" dirty="0">
                <a:cs typeface="Kalimati" pitchFamily="2"/>
              </a:rPr>
              <a:t> </a:t>
            </a:r>
            <a:r>
              <a:rPr lang="ne-NP" sz="2400" dirty="0">
                <a:solidFill>
                  <a:schemeClr val="dk1"/>
                </a:solidFill>
                <a:cs typeface="Kalimati" pitchFamily="2"/>
              </a:rPr>
              <a:t>कृषक परिवार (कृषि</a:t>
            </a:r>
            <a:r>
              <a:rPr lang="en-US" sz="2400" dirty="0">
                <a:solidFill>
                  <a:schemeClr val="dk1"/>
                </a:solidFill>
                <a:cs typeface="Kalimati" pitchFamily="2"/>
              </a:rPr>
              <a:t> </a:t>
            </a:r>
            <a:r>
              <a:rPr lang="ne-NP" sz="2400" dirty="0">
                <a:solidFill>
                  <a:schemeClr val="dk1"/>
                </a:solidFill>
                <a:cs typeface="Kalimati" pitchFamily="2"/>
              </a:rPr>
              <a:t>चलन) छनोट गर्न तोकिएको गणना</a:t>
            </a:r>
            <a:r>
              <a:rPr lang="en-US" sz="2400" dirty="0">
                <a:solidFill>
                  <a:schemeClr val="dk1"/>
                </a:solidFill>
                <a:cs typeface="Kalimati" pitchFamily="2"/>
              </a:rPr>
              <a:t> </a:t>
            </a:r>
            <a:r>
              <a:rPr lang="ne-NP" sz="2400" dirty="0">
                <a:solidFill>
                  <a:schemeClr val="dk1"/>
                </a:solidFill>
                <a:cs typeface="Kalimati" pitchFamily="2"/>
              </a:rPr>
              <a:t>क्षेत्रका सबै कृषि</a:t>
            </a:r>
            <a:r>
              <a:rPr lang="en-US" sz="2400" dirty="0">
                <a:solidFill>
                  <a:schemeClr val="dk1"/>
                </a:solidFill>
                <a:cs typeface="Kalimati" pitchFamily="2"/>
              </a:rPr>
              <a:t> </a:t>
            </a:r>
            <a:r>
              <a:rPr lang="ne-NP" sz="2400" dirty="0">
                <a:solidFill>
                  <a:schemeClr val="dk1"/>
                </a:solidFill>
                <a:cs typeface="Kalimati" pitchFamily="2"/>
              </a:rPr>
              <a:t>चलनहरूको विवरण लिने यसको</a:t>
            </a:r>
            <a:r>
              <a:rPr lang="en-US" sz="2400" dirty="0">
                <a:solidFill>
                  <a:schemeClr val="dk1"/>
                </a:solidFill>
                <a:cs typeface="Kalimati" pitchFamily="2"/>
              </a:rPr>
              <a:t> </a:t>
            </a:r>
            <a:r>
              <a:rPr lang="ne-NP" sz="2400" dirty="0">
                <a:solidFill>
                  <a:schemeClr val="dk1"/>
                </a:solidFill>
                <a:cs typeface="Kalimati" pitchFamily="2"/>
              </a:rPr>
              <a:t>उद्देश्य हो ।</a:t>
            </a:r>
          </a:p>
          <a:p>
            <a:pPr marL="0" indent="0" algn="just">
              <a:lnSpc>
                <a:spcPct val="150000"/>
              </a:lnSpc>
              <a:buNone/>
            </a:pPr>
            <a:r>
              <a:rPr lang="ne-NP" sz="2400" b="1" dirty="0">
                <a:solidFill>
                  <a:schemeClr val="dk1"/>
                </a:solidFill>
                <a:cs typeface="Kalimati" pitchFamily="2"/>
              </a:rPr>
              <a:t>उत्तरदाता</a:t>
            </a:r>
            <a:r>
              <a:rPr lang="en-US" sz="2400" b="1" dirty="0">
                <a:solidFill>
                  <a:schemeClr val="dk1"/>
                </a:solidFill>
                <a:cs typeface="Kalimati" pitchFamily="2"/>
              </a:rPr>
              <a:t>:</a:t>
            </a:r>
            <a:r>
              <a:rPr lang="ne-NP" sz="2400" b="1" dirty="0">
                <a:solidFill>
                  <a:schemeClr val="dk1"/>
                </a:solidFill>
                <a:cs typeface="Kalimati" pitchFamily="2"/>
              </a:rPr>
              <a:t> </a:t>
            </a:r>
            <a:r>
              <a:rPr lang="ne-NP" sz="2400" dirty="0">
                <a:solidFill>
                  <a:schemeClr val="dk1"/>
                </a:solidFill>
                <a:cs typeface="Kalimati" pitchFamily="2"/>
              </a:rPr>
              <a:t>मुख्य कृषक नै यो लगतको उत्तरदाता हुन् । मुख्य कृषक भेट नहुने निश्चित भएमा मात्र सबै विवरण राम्रोसँग दिन सक्ने परिवारको अर्को सदस्यसँग अन्तर्वार्ता लिनुपर्दछ । </a:t>
            </a:r>
            <a:endParaRPr lang="ne-NP" sz="2400" dirty="0">
              <a:cs typeface="Kalimati" pitchFamily="2"/>
            </a:endParaRPr>
          </a:p>
          <a:p>
            <a:pPr algn="just">
              <a:lnSpc>
                <a:spcPct val="170000"/>
              </a:lnSpc>
            </a:pPr>
            <a:endParaRPr lang="ne-NP" sz="2400" dirty="0">
              <a:cs typeface="Kalimati" pitchFamily="2"/>
            </a:endParaRPr>
          </a:p>
        </p:txBody>
      </p:sp>
      <p:sp>
        <p:nvSpPr>
          <p:cNvPr id="5" name="Text Placeholder 1">
            <a:extLst>
              <a:ext uri="{FF2B5EF4-FFF2-40B4-BE49-F238E27FC236}">
                <a16:creationId xmlns:a16="http://schemas.microsoft.com/office/drawing/2014/main" id="{CBF2B42F-F755-4028-A9DD-857C9ECFC217}"/>
              </a:ext>
            </a:extLst>
          </p:cNvPr>
          <p:cNvSpPr txBox="1">
            <a:spLocks/>
          </p:cNvSpPr>
          <p:nvPr/>
        </p:nvSpPr>
        <p:spPr>
          <a:xfrm>
            <a:off x="0" y="685800"/>
            <a:ext cx="12192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sz="2800" b="1" dirty="0">
                <a:solidFill>
                  <a:srgbClr val="002060"/>
                </a:solidFill>
                <a:latin typeface="Ganesh" pitchFamily="2" charset="0"/>
                <a:cs typeface="Kalimati" panose="00000400000000000000" pitchFamily="2"/>
              </a:rPr>
              <a:t>कृषक परिवार लगत (लगत १)</a:t>
            </a:r>
          </a:p>
        </p:txBody>
      </p:sp>
      <p:sp>
        <p:nvSpPr>
          <p:cNvPr id="8" name="Slide Number Placeholder 3">
            <a:extLst>
              <a:ext uri="{FF2B5EF4-FFF2-40B4-BE49-F238E27FC236}">
                <a16:creationId xmlns:a16="http://schemas.microsoft.com/office/drawing/2014/main" id="{F49352E2-1D67-4C03-A14A-EBCFD2424ACF}"/>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3</a:t>
            </a:fld>
            <a:endParaRPr lang="en-US" sz="1800" dirty="0">
              <a:latin typeface="Fontasy Himali" panose="04020500000000000000" pitchFamily="82" charset="0"/>
            </a:endParaRPr>
          </a:p>
        </p:txBody>
      </p:sp>
      <p:sp>
        <p:nvSpPr>
          <p:cNvPr id="6" name="TextBox 5">
            <a:extLst>
              <a:ext uri="{FF2B5EF4-FFF2-40B4-BE49-F238E27FC236}">
                <a16:creationId xmlns:a16="http://schemas.microsoft.com/office/drawing/2014/main" id="{27781867-BC3E-4161-90EE-8B051B2CECC3}"/>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1274095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0DF9703-8969-43E6-A3EB-139812E215BC}"/>
              </a:ext>
            </a:extLst>
          </p:cNvPr>
          <p:cNvSpPr txBox="1">
            <a:spLocks noGrp="1"/>
          </p:cNvSpPr>
          <p:nvPr>
            <p:ph idx="1"/>
          </p:nvPr>
        </p:nvSpPr>
        <p:spPr>
          <a:xfrm>
            <a:off x="609600" y="1600201"/>
            <a:ext cx="10972800" cy="4219617"/>
          </a:xfrm>
          <a:prstGeom prst="rect">
            <a:avLst/>
          </a:prstGeom>
          <a:noFill/>
          <a:ln w="38100">
            <a:noFill/>
          </a:ln>
        </p:spPr>
        <p:txBody>
          <a:bodyPr wrap="square">
            <a:spAutoFit/>
          </a:bodyP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anose="00000400000000000000" pitchFamily="2"/>
              </a:rPr>
              <a:t>एउटै आर्थिक एकाइअन्तर्गतको आफ्नो र आफ्ना परिवारले खेती गरेको सबै जग्गाहरूलाई जम्मा क्षेत्रफल भित्र जोड्नुपर्ने भएकोले उत्तरदातालाई यो कुरा राम्रोसँग बुझाउनुपर्छ ।</a:t>
            </a:r>
          </a:p>
          <a:p>
            <a:pPr marL="0" indent="0" algn="just">
              <a:lnSpc>
                <a:spcPct val="150000"/>
              </a:lnSpc>
              <a:buNone/>
            </a:pPr>
            <a:r>
              <a:rPr lang="ne-NP" sz="2400" b="1" dirty="0">
                <a:cs typeface="Kalimati" panose="00000400000000000000" pitchFamily="2"/>
              </a:rPr>
              <a:t>उदाहरणः</a:t>
            </a:r>
            <a:r>
              <a:rPr lang="ne-NP" sz="2400" dirty="0">
                <a:cs typeface="Kalimati" panose="00000400000000000000" pitchFamily="2"/>
              </a:rPr>
              <a:t> </a:t>
            </a:r>
          </a:p>
          <a:p>
            <a:pPr algn="just">
              <a:lnSpc>
                <a:spcPct val="150000"/>
              </a:lnSpc>
              <a:buFont typeface="Wingdings" pitchFamily="2" charset="2"/>
              <a:buChar char="ü"/>
            </a:pPr>
            <a:r>
              <a:rPr lang="ne-NP" sz="2400" dirty="0">
                <a:cs typeface="Kalimati" panose="00000400000000000000" pitchFamily="2"/>
              </a:rPr>
              <a:t>मानौं, धनमायाको परिवारले चलन गरेको जग्गामा ६ कित्ता छन् , </a:t>
            </a:r>
          </a:p>
          <a:p>
            <a:pPr algn="just">
              <a:lnSpc>
                <a:spcPct val="150000"/>
              </a:lnSpc>
              <a:buFont typeface="Wingdings" pitchFamily="2" charset="2"/>
              <a:buChar char="ü"/>
            </a:pPr>
            <a:r>
              <a:rPr lang="ne-NP" sz="2400" dirty="0">
                <a:cs typeface="Kalimati" panose="00000400000000000000" pitchFamily="2"/>
              </a:rPr>
              <a:t>यी ६ कित्तामध्ये १ कित्ता जग्गा अरूलाई कमाउन दिइएको रहेछ र </a:t>
            </a:r>
          </a:p>
          <a:p>
            <a:pPr algn="just">
              <a:lnSpc>
                <a:spcPct val="150000"/>
              </a:lnSpc>
              <a:buFont typeface="Wingdings" pitchFamily="2" charset="2"/>
              <a:buChar char="ü"/>
            </a:pPr>
            <a:r>
              <a:rPr lang="ne-NP" sz="2400" dirty="0">
                <a:cs typeface="Kalimati" panose="00000400000000000000" pitchFamily="2"/>
              </a:rPr>
              <a:t>२ कित्ता अरूको हकको जग्गा हाल धनमायाको परिवारले चलन गरेको रहेछ, </a:t>
            </a:r>
          </a:p>
        </p:txBody>
      </p:sp>
      <p:sp>
        <p:nvSpPr>
          <p:cNvPr id="6" name="Text Placeholder 1">
            <a:extLst>
              <a:ext uri="{FF2B5EF4-FFF2-40B4-BE49-F238E27FC236}">
                <a16:creationId xmlns:a16="http://schemas.microsoft.com/office/drawing/2014/main" id="{8FE44034-364B-41C0-B17B-09042BFD3B4A}"/>
              </a:ext>
            </a:extLst>
          </p:cNvPr>
          <p:cNvSpPr txBox="1">
            <a:spLocks/>
          </p:cNvSpPr>
          <p:nvPr/>
        </p:nvSpPr>
        <p:spPr>
          <a:xfrm>
            <a:off x="0" y="644977"/>
            <a:ext cx="12192000" cy="879023"/>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चलन गरेको जम्मा जग्गाको क्षेत्रफल (महल–५)</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
        <p:nvSpPr>
          <p:cNvPr id="7" name="Slide Number Placeholder 3">
            <a:extLst>
              <a:ext uri="{FF2B5EF4-FFF2-40B4-BE49-F238E27FC236}">
                <a16:creationId xmlns:a16="http://schemas.microsoft.com/office/drawing/2014/main" id="{43BE4167-1447-4D29-918A-13098AD10707}"/>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30</a:t>
            </a:fld>
            <a:endParaRPr lang="en-US" sz="1800" dirty="0">
              <a:latin typeface="Fontasy Himali" panose="04020500000000000000" pitchFamily="82" charset="0"/>
            </a:endParaRPr>
          </a:p>
        </p:txBody>
      </p:sp>
      <p:sp>
        <p:nvSpPr>
          <p:cNvPr id="8" name="TextBox 7">
            <a:extLst>
              <a:ext uri="{FF2B5EF4-FFF2-40B4-BE49-F238E27FC236}">
                <a16:creationId xmlns:a16="http://schemas.microsoft.com/office/drawing/2014/main" id="{7D81C23B-2AE4-4103-A88E-568AFE244532}"/>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1343741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9E64C9FC-C458-4834-BFFC-F4148AA642B4}"/>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31</a:t>
            </a:fld>
            <a:endParaRPr lang="en-US" sz="1800" dirty="0">
              <a:latin typeface="Fontasy Himali" panose="04020500000000000000" pitchFamily="82" charset="0"/>
            </a:endParaRPr>
          </a:p>
        </p:txBody>
      </p:sp>
      <p:sp>
        <p:nvSpPr>
          <p:cNvPr id="17" name="Text Placeholder 1">
            <a:extLst>
              <a:ext uri="{FF2B5EF4-FFF2-40B4-BE49-F238E27FC236}">
                <a16:creationId xmlns:a16="http://schemas.microsoft.com/office/drawing/2014/main" id="{8FE44034-364B-41C0-B17B-09042BFD3B4A}"/>
              </a:ext>
            </a:extLst>
          </p:cNvPr>
          <p:cNvSpPr txBox="1">
            <a:spLocks/>
          </p:cNvSpPr>
          <p:nvPr/>
        </p:nvSpPr>
        <p:spPr>
          <a:xfrm>
            <a:off x="0" y="685800"/>
            <a:ext cx="12192000" cy="685800"/>
          </a:xfrm>
          <a:prstGeom prst="rect">
            <a:avLst/>
          </a:prstGeom>
          <a:solidFill>
            <a:schemeClr val="bg1">
              <a:lumMod val="95000"/>
            </a:schemeClr>
          </a:solidFill>
          <a:ln>
            <a:solidFill>
              <a:schemeClr val="tx1">
                <a:lumMod val="50000"/>
                <a:lumOff val="5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400" b="1" dirty="0">
                <a:solidFill>
                  <a:srgbClr val="002060"/>
                </a:solidFill>
                <a:latin typeface="Ganesh" pitchFamily="2" charset="0"/>
                <a:cs typeface="Kalimati" panose="00000400000000000000" pitchFamily="2"/>
              </a:rPr>
              <a:t>चलन गरेको जम्मा जग्गाको क्षेत्रफल (महल–५)</a:t>
            </a:r>
            <a:endParaRPr lang="ne-NP" b="1" dirty="0">
              <a:solidFill>
                <a:srgbClr val="002060"/>
              </a:solidFill>
              <a:latin typeface="Ganesh" pitchFamily="2" charset="0"/>
              <a:cs typeface="Kalimati" panose="00000400000000000000" pitchFamily="2"/>
            </a:endParaRPr>
          </a:p>
        </p:txBody>
      </p:sp>
      <p:graphicFrame>
        <p:nvGraphicFramePr>
          <p:cNvPr id="11" name="Table 10"/>
          <p:cNvGraphicFramePr>
            <a:graphicFrameLocks noGrp="1"/>
          </p:cNvGraphicFramePr>
          <p:nvPr>
            <p:extLst>
              <p:ext uri="{D42A27DB-BD31-4B8C-83A1-F6EECF244321}">
                <p14:modId xmlns:p14="http://schemas.microsoft.com/office/powerpoint/2010/main" val="2434819897"/>
              </p:ext>
            </p:extLst>
          </p:nvPr>
        </p:nvGraphicFramePr>
        <p:xfrm>
          <a:off x="0" y="1920175"/>
          <a:ext cx="11430000" cy="4937825"/>
        </p:xfrm>
        <a:graphic>
          <a:graphicData uri="http://schemas.openxmlformats.org/drawingml/2006/table">
            <a:tbl>
              <a:tblPr>
                <a:tableStyleId>{5C22544A-7EE6-4342-B048-85BDC9FD1C3A}</a:tableStyleId>
              </a:tblPr>
              <a:tblGrid>
                <a:gridCol w="2236304">
                  <a:extLst>
                    <a:ext uri="{9D8B030D-6E8A-4147-A177-3AD203B41FA5}">
                      <a16:colId xmlns:a16="http://schemas.microsoft.com/office/drawing/2014/main" val="20000"/>
                    </a:ext>
                  </a:extLst>
                </a:gridCol>
                <a:gridCol w="1677228">
                  <a:extLst>
                    <a:ext uri="{9D8B030D-6E8A-4147-A177-3AD203B41FA5}">
                      <a16:colId xmlns:a16="http://schemas.microsoft.com/office/drawing/2014/main" val="20001"/>
                    </a:ext>
                  </a:extLst>
                </a:gridCol>
                <a:gridCol w="1677228">
                  <a:extLst>
                    <a:ext uri="{9D8B030D-6E8A-4147-A177-3AD203B41FA5}">
                      <a16:colId xmlns:a16="http://schemas.microsoft.com/office/drawing/2014/main" val="20002"/>
                    </a:ext>
                  </a:extLst>
                </a:gridCol>
                <a:gridCol w="5839240">
                  <a:extLst>
                    <a:ext uri="{9D8B030D-6E8A-4147-A177-3AD203B41FA5}">
                      <a16:colId xmlns:a16="http://schemas.microsoft.com/office/drawing/2014/main" val="20003"/>
                    </a:ext>
                  </a:extLst>
                </a:gridCol>
              </a:tblGrid>
              <a:tr h="1219200">
                <a:tc>
                  <a:txBody>
                    <a:bodyPr/>
                    <a:lstStyle/>
                    <a:p>
                      <a:pPr marL="0" marR="0" algn="ctr">
                        <a:lnSpc>
                          <a:spcPct val="150000"/>
                        </a:lnSpc>
                        <a:spcBef>
                          <a:spcPts val="0"/>
                        </a:spcBef>
                        <a:spcAft>
                          <a:spcPts val="500"/>
                        </a:spcAft>
                        <a:tabLst>
                          <a:tab pos="-1905" algn="l"/>
                        </a:tabLst>
                      </a:pPr>
                      <a:br>
                        <a:rPr lang="en-US" sz="2000" dirty="0">
                          <a:solidFill>
                            <a:schemeClr val="tx1"/>
                          </a:solidFill>
                          <a:effectLst/>
                          <a:latin typeface="Preeti" pitchFamily="2" charset="0"/>
                          <a:cs typeface="Kalimati" panose="00000400000000000000" pitchFamily="2"/>
                        </a:rPr>
                      </a:br>
                      <a:r>
                        <a:rPr lang="ne-NP" sz="2000" b="1" dirty="0">
                          <a:solidFill>
                            <a:schemeClr val="tx1"/>
                          </a:solidFill>
                          <a:effectLst/>
                          <a:latin typeface="Preeti" pitchFamily="2" charset="0"/>
                          <a:cs typeface="Kalimati" panose="00000400000000000000" pitchFamily="2"/>
                        </a:rPr>
                        <a:t>कित्ता नं.</a:t>
                      </a:r>
                      <a:endParaRPr lang="en-US" sz="2000" b="1" dirty="0">
                        <a:solidFill>
                          <a:schemeClr val="tx1"/>
                        </a:solidFill>
                        <a:effectLst/>
                        <a:latin typeface="Preeti" pitchFamily="2"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ctr">
                        <a:lnSpc>
                          <a:spcPct val="150000"/>
                        </a:lnSpc>
                        <a:spcBef>
                          <a:spcPts val="0"/>
                        </a:spcBef>
                        <a:spcAft>
                          <a:spcPts val="500"/>
                        </a:spcAft>
                        <a:tabLst>
                          <a:tab pos="-1905" algn="l"/>
                        </a:tabLst>
                      </a:pPr>
                      <a:r>
                        <a:rPr lang="ne-NP" sz="2000" b="1" dirty="0">
                          <a:solidFill>
                            <a:schemeClr val="tx1"/>
                          </a:solidFill>
                          <a:effectLst/>
                          <a:latin typeface="Preeti" pitchFamily="2" charset="0"/>
                          <a:ea typeface="SimSun"/>
                          <a:cs typeface="Kalimati" panose="00000400000000000000" pitchFamily="2"/>
                        </a:rPr>
                        <a:t>क्षेत्रफलको</a:t>
                      </a:r>
                      <a:r>
                        <a:rPr lang="ne-NP" sz="2000" b="1" baseline="0" dirty="0">
                          <a:solidFill>
                            <a:schemeClr val="tx1"/>
                          </a:solidFill>
                          <a:effectLst/>
                          <a:latin typeface="Preeti" pitchFamily="2" charset="0"/>
                          <a:ea typeface="SimSun"/>
                          <a:cs typeface="Kalimati" panose="00000400000000000000" pitchFamily="2"/>
                        </a:rPr>
                        <a:t> </a:t>
                      </a:r>
                      <a:r>
                        <a:rPr lang="ne-NP" sz="2000" b="1" dirty="0">
                          <a:solidFill>
                            <a:schemeClr val="tx1"/>
                          </a:solidFill>
                          <a:effectLst/>
                          <a:latin typeface="Preeti" pitchFamily="2" charset="0"/>
                          <a:ea typeface="SimSun"/>
                          <a:cs typeface="Kalimati" panose="00000400000000000000" pitchFamily="2"/>
                        </a:rPr>
                        <a:t>एकार्इ</a:t>
                      </a:r>
                      <a:endParaRPr lang="en-US" sz="2000" b="1" dirty="0">
                        <a:solidFill>
                          <a:schemeClr val="tx1"/>
                        </a:solidFill>
                        <a:effectLst/>
                        <a:latin typeface="Preeti" pitchFamily="2"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ctr">
                        <a:lnSpc>
                          <a:spcPct val="150000"/>
                        </a:lnSpc>
                        <a:spcBef>
                          <a:spcPts val="0"/>
                        </a:spcBef>
                        <a:spcAft>
                          <a:spcPts val="500"/>
                        </a:spcAft>
                        <a:tabLst>
                          <a:tab pos="-1905" algn="l"/>
                        </a:tabLst>
                      </a:pPr>
                      <a:r>
                        <a:rPr lang="ne-NP" sz="2000" b="1" dirty="0">
                          <a:solidFill>
                            <a:schemeClr val="tx1"/>
                          </a:solidFill>
                          <a:effectLst/>
                          <a:latin typeface="Preeti" pitchFamily="2" charset="0"/>
                          <a:cs typeface="Kalimati" panose="00000400000000000000" pitchFamily="2"/>
                        </a:rPr>
                        <a:t>जग्गाको क्षेत्रफल</a:t>
                      </a:r>
                      <a:endParaRPr lang="en-US" sz="2000" b="1" dirty="0">
                        <a:solidFill>
                          <a:schemeClr val="tx1"/>
                        </a:solidFill>
                        <a:effectLst/>
                        <a:latin typeface="Preeti" pitchFamily="2"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ctr">
                        <a:lnSpc>
                          <a:spcPct val="150000"/>
                        </a:lnSpc>
                        <a:spcBef>
                          <a:spcPts val="0"/>
                        </a:spcBef>
                        <a:spcAft>
                          <a:spcPts val="500"/>
                        </a:spcAft>
                        <a:tabLst>
                          <a:tab pos="-1905" algn="l"/>
                        </a:tabLst>
                      </a:pPr>
                      <a:r>
                        <a:rPr lang="ne-NP" sz="2000" b="1" dirty="0">
                          <a:solidFill>
                            <a:schemeClr val="tx1"/>
                          </a:solidFill>
                          <a:effectLst/>
                          <a:latin typeface="Preeti" pitchFamily="2" charset="0"/>
                          <a:ea typeface="SimSun"/>
                          <a:cs typeface="Kalimati" panose="00000400000000000000" pitchFamily="2"/>
                        </a:rPr>
                        <a:t>विवरण</a:t>
                      </a:r>
                    </a:p>
                    <a:p>
                      <a:pPr marL="0" marR="0" algn="ctr">
                        <a:lnSpc>
                          <a:spcPct val="150000"/>
                        </a:lnSpc>
                        <a:spcBef>
                          <a:spcPts val="0"/>
                        </a:spcBef>
                        <a:spcAft>
                          <a:spcPts val="500"/>
                        </a:spcAft>
                        <a:tabLst>
                          <a:tab pos="-1905" algn="l"/>
                        </a:tabLst>
                      </a:pPr>
                      <a:endParaRPr lang="en-US" sz="2000" b="1" dirty="0">
                        <a:solidFill>
                          <a:schemeClr val="tx1"/>
                        </a:solidFill>
                        <a:effectLst/>
                        <a:latin typeface="Preeti" pitchFamily="2" charset="0"/>
                        <a:ea typeface="SimSun"/>
                        <a:cs typeface="Kalimati" panose="00000400000000000000" pitchFamily="2"/>
                      </a:endParaRPr>
                    </a:p>
                  </a:txBody>
                  <a:tcPr marL="68580" marR="68580" marT="0" marB="0">
                    <a:solidFill>
                      <a:schemeClr val="bg2">
                        <a:lumMod val="90000"/>
                      </a:schemeClr>
                    </a:solidFill>
                  </a:tcPr>
                </a:tc>
                <a:extLst>
                  <a:ext uri="{0D108BD9-81ED-4DB2-BD59-A6C34878D82A}">
                    <a16:rowId xmlns:a16="http://schemas.microsoft.com/office/drawing/2014/main" val="10000"/>
                  </a:ext>
                </a:extLst>
              </a:tr>
              <a:tr h="406400">
                <a:tc>
                  <a:txBody>
                    <a:bodyPr/>
                    <a:lstStyle/>
                    <a:p>
                      <a:pPr marL="0" marR="0" lvl="0" indent="0" algn="ctr" defTabSz="914400" rtl="0" eaLnBrk="1" fontAlgn="auto" latinLnBrk="0" hangingPunct="1">
                        <a:lnSpc>
                          <a:spcPct val="150000"/>
                        </a:lnSpc>
                        <a:spcBef>
                          <a:spcPts val="0"/>
                        </a:spcBef>
                        <a:spcAft>
                          <a:spcPts val="250"/>
                        </a:spcAft>
                        <a:buClrTx/>
                        <a:buSzTx/>
                        <a:buFontTx/>
                        <a:buNone/>
                        <a:tabLst>
                          <a:tab pos="-1905" algn="l"/>
                        </a:tabLst>
                        <a:defRPr/>
                      </a:pPr>
                      <a:r>
                        <a:rPr lang="ne-NP" sz="2000" dirty="0">
                          <a:solidFill>
                            <a:schemeClr val="tx1"/>
                          </a:solidFill>
                          <a:effectLst/>
                          <a:latin typeface="Preeti" pitchFamily="2" charset="0"/>
                          <a:cs typeface="Kalimati" panose="00000400000000000000" pitchFamily="2"/>
                        </a:rPr>
                        <a:t>कित्ता नं. १</a:t>
                      </a:r>
                      <a:r>
                        <a:rPr lang="en-US" sz="2000" dirty="0">
                          <a:solidFill>
                            <a:schemeClr val="tx1"/>
                          </a:solidFill>
                          <a:effectLst/>
                          <a:latin typeface="Preeti" pitchFamily="2" charset="0"/>
                          <a:cs typeface="Kalimati" panose="00000400000000000000" pitchFamily="2"/>
                        </a:rPr>
                        <a:t> </a:t>
                      </a:r>
                      <a:endParaRPr lang="en-US" sz="2000" dirty="0">
                        <a:solidFill>
                          <a:schemeClr val="tx1"/>
                        </a:solidFill>
                        <a:effectLst/>
                        <a:latin typeface="Preeti" pitchFamily="2"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ctr">
                        <a:lnSpc>
                          <a:spcPct val="150000"/>
                        </a:lnSpc>
                        <a:spcBef>
                          <a:spcPts val="0"/>
                        </a:spcBef>
                        <a:spcAft>
                          <a:spcPts val="250"/>
                        </a:spcAft>
                        <a:tabLst>
                          <a:tab pos="-1905" algn="l"/>
                        </a:tabLst>
                      </a:pPr>
                      <a:r>
                        <a:rPr lang="ne-NP" sz="2000" dirty="0">
                          <a:solidFill>
                            <a:schemeClr val="tx1"/>
                          </a:solidFill>
                          <a:effectLst/>
                          <a:latin typeface="Preeti" pitchFamily="2" charset="0"/>
                          <a:ea typeface="SimSun"/>
                          <a:cs typeface="Kalimati" panose="00000400000000000000" pitchFamily="2"/>
                        </a:rPr>
                        <a:t>रोपनी</a:t>
                      </a:r>
                      <a:endParaRPr lang="en-US" sz="2000" dirty="0">
                        <a:solidFill>
                          <a:schemeClr val="tx1"/>
                        </a:solidFill>
                        <a:effectLst/>
                        <a:latin typeface="Preeti" pitchFamily="2"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ctr">
                        <a:lnSpc>
                          <a:spcPct val="150000"/>
                        </a:lnSpc>
                        <a:spcBef>
                          <a:spcPts val="0"/>
                        </a:spcBef>
                        <a:spcAft>
                          <a:spcPts val="250"/>
                        </a:spcAft>
                        <a:tabLst>
                          <a:tab pos="-1905" algn="l"/>
                        </a:tabLst>
                      </a:pPr>
                      <a:r>
                        <a:rPr lang="en-US" sz="2000" dirty="0">
                          <a:solidFill>
                            <a:schemeClr val="tx1"/>
                          </a:solidFill>
                          <a:effectLst/>
                          <a:latin typeface="Arial" pitchFamily="34" charset="0"/>
                          <a:cs typeface="Kalimati" panose="00000400000000000000" pitchFamily="2"/>
                        </a:rPr>
                        <a:t>0-6-2 </a:t>
                      </a:r>
                      <a:endParaRPr lang="en-US" sz="2000" dirty="0">
                        <a:solidFill>
                          <a:schemeClr val="tx1"/>
                        </a:solidFill>
                        <a:effectLst/>
                        <a:latin typeface="Arial" pitchFamily="34"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l">
                        <a:lnSpc>
                          <a:spcPct val="150000"/>
                        </a:lnSpc>
                        <a:spcBef>
                          <a:spcPts val="0"/>
                        </a:spcBef>
                        <a:spcAft>
                          <a:spcPts val="250"/>
                        </a:spcAft>
                        <a:tabLst>
                          <a:tab pos="-1905" algn="l"/>
                        </a:tabLst>
                      </a:pPr>
                      <a:r>
                        <a:rPr lang="ne-NP" sz="2000" dirty="0">
                          <a:solidFill>
                            <a:schemeClr val="tx1"/>
                          </a:solidFill>
                          <a:effectLst/>
                          <a:latin typeface="Preeti" pitchFamily="2" charset="0"/>
                          <a:cs typeface="Kalimati" panose="00000400000000000000" pitchFamily="2"/>
                        </a:rPr>
                        <a:t>       आफ्नो जग्गा आफैले कमाएको</a:t>
                      </a:r>
                    </a:p>
                  </a:txBody>
                  <a:tcPr marL="68580" marR="68580" marT="0" marB="0">
                    <a:solidFill>
                      <a:schemeClr val="bg2">
                        <a:lumMod val="90000"/>
                      </a:schemeClr>
                    </a:solidFill>
                  </a:tcPr>
                </a:tc>
                <a:extLst>
                  <a:ext uri="{0D108BD9-81ED-4DB2-BD59-A6C34878D82A}">
                    <a16:rowId xmlns:a16="http://schemas.microsoft.com/office/drawing/2014/main" val="10001"/>
                  </a:ext>
                </a:extLst>
              </a:tr>
              <a:tr h="406400">
                <a:tc>
                  <a:txBody>
                    <a:bodyPr/>
                    <a:lstStyle/>
                    <a:p>
                      <a:pPr marL="0" marR="0" algn="ctr">
                        <a:lnSpc>
                          <a:spcPct val="150000"/>
                        </a:lnSpc>
                        <a:spcBef>
                          <a:spcPts val="0"/>
                        </a:spcBef>
                        <a:spcAft>
                          <a:spcPts val="250"/>
                        </a:spcAft>
                        <a:tabLst>
                          <a:tab pos="-1905" algn="l"/>
                        </a:tabLst>
                      </a:pPr>
                      <a:r>
                        <a:rPr lang="ne-NP" sz="2000" dirty="0">
                          <a:solidFill>
                            <a:schemeClr val="tx1"/>
                          </a:solidFill>
                          <a:effectLst/>
                          <a:latin typeface="Preeti" pitchFamily="2" charset="0"/>
                          <a:cs typeface="Kalimati" panose="00000400000000000000" pitchFamily="2"/>
                        </a:rPr>
                        <a:t>कित्ता नं. २</a:t>
                      </a:r>
                      <a:endParaRPr lang="en-US" sz="2000" dirty="0">
                        <a:solidFill>
                          <a:schemeClr val="tx1"/>
                        </a:solidFill>
                        <a:effectLst/>
                        <a:latin typeface="Preeti" pitchFamily="2" charset="0"/>
                        <a:ea typeface="SimSun"/>
                        <a:cs typeface="Kalimati" panose="00000400000000000000" pitchFamily="2"/>
                      </a:endParaRPr>
                    </a:p>
                  </a:txBody>
                  <a:tcPr marL="68580" marR="68580" marT="0" marB="0">
                    <a:solidFill>
                      <a:schemeClr val="bg2">
                        <a:lumMod val="90000"/>
                      </a:schemeClr>
                    </a:solidFill>
                  </a:tcPr>
                </a:tc>
                <a:tc>
                  <a:txBody>
                    <a:bodyPr/>
                    <a:lstStyle/>
                    <a:p>
                      <a:pPr marL="0" marR="0" lvl="0" indent="0" algn="ctr" defTabSz="914400" rtl="0" eaLnBrk="1" fontAlgn="auto" latinLnBrk="0" hangingPunct="1">
                        <a:lnSpc>
                          <a:spcPct val="150000"/>
                        </a:lnSpc>
                        <a:spcBef>
                          <a:spcPts val="0"/>
                        </a:spcBef>
                        <a:spcAft>
                          <a:spcPts val="250"/>
                        </a:spcAft>
                        <a:buClrTx/>
                        <a:buSzTx/>
                        <a:buFontTx/>
                        <a:buNone/>
                        <a:tabLst>
                          <a:tab pos="-1905" algn="l"/>
                        </a:tabLst>
                        <a:defRPr/>
                      </a:pPr>
                      <a:r>
                        <a:rPr kumimoji="0" lang="ne-NP" sz="2000" b="0" i="0" u="none" strike="noStrike" kern="1200" cap="none" spc="0" normalizeH="0" baseline="0" noProof="0">
                          <a:ln>
                            <a:noFill/>
                          </a:ln>
                          <a:solidFill>
                            <a:prstClr val="black"/>
                          </a:solidFill>
                          <a:effectLst/>
                          <a:uLnTx/>
                          <a:uFillTx/>
                          <a:latin typeface="Preeti" pitchFamily="2" charset="0"/>
                          <a:ea typeface="SimSun"/>
                          <a:cs typeface="Kalimati" panose="00000400000000000000" pitchFamily="2"/>
                        </a:rPr>
                        <a:t>रोपनी</a:t>
                      </a:r>
                      <a:endParaRPr kumimoji="0" lang="en-US" sz="2000" b="0" i="0" u="none" strike="noStrike" kern="1200" cap="none" spc="0" normalizeH="0" baseline="0" noProof="0" dirty="0">
                        <a:ln>
                          <a:noFill/>
                        </a:ln>
                        <a:solidFill>
                          <a:prstClr val="black"/>
                        </a:solidFill>
                        <a:effectLst/>
                        <a:uLnTx/>
                        <a:uFillTx/>
                        <a:latin typeface="Preeti" pitchFamily="2"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ctr">
                        <a:lnSpc>
                          <a:spcPct val="150000"/>
                        </a:lnSpc>
                        <a:spcBef>
                          <a:spcPts val="0"/>
                        </a:spcBef>
                        <a:spcAft>
                          <a:spcPts val="250"/>
                        </a:spcAft>
                        <a:tabLst>
                          <a:tab pos="-1905" algn="l"/>
                        </a:tabLst>
                      </a:pPr>
                      <a:r>
                        <a:rPr lang="en-US" sz="2000" dirty="0">
                          <a:solidFill>
                            <a:schemeClr val="tx1"/>
                          </a:solidFill>
                          <a:effectLst/>
                          <a:latin typeface="Arial" pitchFamily="34" charset="0"/>
                          <a:cs typeface="Kalimati" panose="00000400000000000000" pitchFamily="2"/>
                        </a:rPr>
                        <a:t>2-8-0</a:t>
                      </a:r>
                      <a:endParaRPr lang="en-US" sz="2000" dirty="0">
                        <a:solidFill>
                          <a:schemeClr val="tx1"/>
                        </a:solidFill>
                        <a:effectLst/>
                        <a:latin typeface="Arial" pitchFamily="34"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l">
                        <a:lnSpc>
                          <a:spcPct val="150000"/>
                        </a:lnSpc>
                        <a:spcBef>
                          <a:spcPts val="0"/>
                        </a:spcBef>
                        <a:spcAft>
                          <a:spcPts val="250"/>
                        </a:spcAft>
                        <a:tabLst>
                          <a:tab pos="-1905" algn="l"/>
                        </a:tabLst>
                      </a:pPr>
                      <a:r>
                        <a:rPr lang="ne-NP" sz="2000" dirty="0">
                          <a:solidFill>
                            <a:schemeClr val="tx1"/>
                          </a:solidFill>
                          <a:effectLst/>
                          <a:latin typeface="Preeti" pitchFamily="2" charset="0"/>
                          <a:cs typeface="Kalimati" panose="00000400000000000000" pitchFamily="2"/>
                        </a:rPr>
                        <a:t>       आफ्नो जग्गा आफैले कमाएको</a:t>
                      </a:r>
                      <a:r>
                        <a:rPr lang="en-US" sz="2000" dirty="0">
                          <a:solidFill>
                            <a:schemeClr val="tx1"/>
                          </a:solidFill>
                          <a:effectLst/>
                          <a:latin typeface="Preeti" pitchFamily="2" charset="0"/>
                          <a:cs typeface="Kalimati" panose="00000400000000000000" pitchFamily="2"/>
                        </a:rPr>
                        <a:t>]</a:t>
                      </a:r>
                      <a:endParaRPr lang="en-US" sz="2000" dirty="0">
                        <a:solidFill>
                          <a:schemeClr val="tx1"/>
                        </a:solidFill>
                        <a:effectLst/>
                        <a:latin typeface="Preeti" pitchFamily="2" charset="0"/>
                        <a:ea typeface="SimSun"/>
                        <a:cs typeface="Kalimati" panose="00000400000000000000" pitchFamily="2"/>
                      </a:endParaRPr>
                    </a:p>
                  </a:txBody>
                  <a:tcPr marL="68580" marR="68580" marT="0" marB="0">
                    <a:solidFill>
                      <a:schemeClr val="bg2">
                        <a:lumMod val="90000"/>
                      </a:schemeClr>
                    </a:solidFill>
                  </a:tcPr>
                </a:tc>
                <a:extLst>
                  <a:ext uri="{0D108BD9-81ED-4DB2-BD59-A6C34878D82A}">
                    <a16:rowId xmlns:a16="http://schemas.microsoft.com/office/drawing/2014/main" val="10002"/>
                  </a:ext>
                </a:extLst>
              </a:tr>
              <a:tr h="812800">
                <a:tc>
                  <a:txBody>
                    <a:bodyPr/>
                    <a:lstStyle/>
                    <a:p>
                      <a:pPr marL="0" marR="0" algn="ctr">
                        <a:lnSpc>
                          <a:spcPct val="150000"/>
                        </a:lnSpc>
                        <a:spcBef>
                          <a:spcPts val="0"/>
                        </a:spcBef>
                        <a:spcAft>
                          <a:spcPts val="250"/>
                        </a:spcAft>
                        <a:tabLst>
                          <a:tab pos="-1905" algn="l"/>
                        </a:tabLst>
                      </a:pPr>
                      <a:r>
                        <a:rPr lang="ne-NP" sz="2000" b="1" dirty="0">
                          <a:solidFill>
                            <a:schemeClr val="tx1"/>
                          </a:solidFill>
                          <a:effectLst/>
                          <a:latin typeface="Preeti" pitchFamily="2" charset="0"/>
                          <a:cs typeface="Kalimati" panose="00000400000000000000" pitchFamily="2"/>
                        </a:rPr>
                        <a:t>कित्ता नं. ३</a:t>
                      </a:r>
                      <a:endParaRPr lang="en-US" sz="2000" b="1" dirty="0">
                        <a:solidFill>
                          <a:schemeClr val="tx1"/>
                        </a:solidFill>
                        <a:effectLst/>
                        <a:latin typeface="Preeti" pitchFamily="2" charset="0"/>
                        <a:ea typeface="SimSun"/>
                        <a:cs typeface="Kalimati" panose="00000400000000000000" pitchFamily="2"/>
                      </a:endParaRPr>
                    </a:p>
                  </a:txBody>
                  <a:tcPr marL="68580" marR="68580" marT="0" marB="0">
                    <a:solidFill>
                      <a:schemeClr val="bg2">
                        <a:lumMod val="90000"/>
                      </a:schemeClr>
                    </a:solidFill>
                  </a:tcPr>
                </a:tc>
                <a:tc>
                  <a:txBody>
                    <a:bodyPr/>
                    <a:lstStyle/>
                    <a:p>
                      <a:pPr marL="0" marR="0" lvl="0" indent="0" algn="ctr" defTabSz="914400" rtl="0" eaLnBrk="1" fontAlgn="auto" latinLnBrk="0" hangingPunct="1">
                        <a:lnSpc>
                          <a:spcPct val="150000"/>
                        </a:lnSpc>
                        <a:spcBef>
                          <a:spcPts val="0"/>
                        </a:spcBef>
                        <a:spcAft>
                          <a:spcPts val="250"/>
                        </a:spcAft>
                        <a:buClrTx/>
                        <a:buSzTx/>
                        <a:buFontTx/>
                        <a:buNone/>
                        <a:tabLst>
                          <a:tab pos="-1905" algn="l"/>
                        </a:tabLst>
                        <a:defRPr/>
                      </a:pPr>
                      <a:r>
                        <a:rPr kumimoji="0" lang="ne-NP" sz="2000" b="1" i="0" u="none" strike="noStrike" kern="1200" cap="none" spc="0" normalizeH="0" baseline="0" noProof="0" dirty="0">
                          <a:ln>
                            <a:noFill/>
                          </a:ln>
                          <a:solidFill>
                            <a:prstClr val="black"/>
                          </a:solidFill>
                          <a:effectLst/>
                          <a:uLnTx/>
                          <a:uFillTx/>
                          <a:latin typeface="Preeti" pitchFamily="2" charset="0"/>
                          <a:ea typeface="SimSun"/>
                          <a:cs typeface="Kalimati" panose="00000400000000000000" pitchFamily="2"/>
                        </a:rPr>
                        <a:t>रोपनी</a:t>
                      </a:r>
                      <a:endParaRPr kumimoji="0" lang="en-US" sz="2000" b="1" i="0" u="none" strike="noStrike" kern="1200" cap="none" spc="0" normalizeH="0" baseline="0" noProof="0" dirty="0">
                        <a:ln>
                          <a:noFill/>
                        </a:ln>
                        <a:solidFill>
                          <a:prstClr val="black"/>
                        </a:solidFill>
                        <a:effectLst/>
                        <a:uLnTx/>
                        <a:uFillTx/>
                        <a:latin typeface="Preeti" pitchFamily="2"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ctr">
                        <a:lnSpc>
                          <a:spcPct val="150000"/>
                        </a:lnSpc>
                        <a:spcBef>
                          <a:spcPts val="0"/>
                        </a:spcBef>
                        <a:spcAft>
                          <a:spcPts val="250"/>
                        </a:spcAft>
                        <a:tabLst>
                          <a:tab pos="-1905" algn="l"/>
                        </a:tabLst>
                      </a:pPr>
                      <a:r>
                        <a:rPr lang="en-US" sz="2000" b="1" dirty="0">
                          <a:solidFill>
                            <a:schemeClr val="tx1"/>
                          </a:solidFill>
                          <a:effectLst/>
                          <a:latin typeface="Arial" pitchFamily="34" charset="0"/>
                          <a:cs typeface="Kalimati" panose="00000400000000000000" pitchFamily="2"/>
                        </a:rPr>
                        <a:t>0-9-0</a:t>
                      </a:r>
                      <a:endParaRPr lang="en-US" sz="2000" b="1" dirty="0">
                        <a:solidFill>
                          <a:schemeClr val="tx1"/>
                        </a:solidFill>
                        <a:effectLst/>
                        <a:latin typeface="Arial" pitchFamily="34"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l">
                        <a:lnSpc>
                          <a:spcPct val="150000"/>
                        </a:lnSpc>
                        <a:spcBef>
                          <a:spcPts val="0"/>
                        </a:spcBef>
                        <a:spcAft>
                          <a:spcPts val="250"/>
                        </a:spcAft>
                      </a:pPr>
                      <a:r>
                        <a:rPr lang="ne-NP" sz="2000" b="1" dirty="0">
                          <a:solidFill>
                            <a:schemeClr val="tx1"/>
                          </a:solidFill>
                          <a:effectLst/>
                          <a:latin typeface="Preeti" pitchFamily="2" charset="0"/>
                          <a:cs typeface="Kalimati" panose="00000400000000000000" pitchFamily="2"/>
                        </a:rPr>
                        <a:t>       आफ्नो जग्गा अरूलाई कमाउन दिएको</a:t>
                      </a:r>
                      <a:r>
                        <a:rPr lang="en-US" sz="2000" b="1" dirty="0">
                          <a:solidFill>
                            <a:schemeClr val="tx1"/>
                          </a:solidFill>
                          <a:effectLst/>
                          <a:latin typeface="Preeti" pitchFamily="2" charset="0"/>
                          <a:cs typeface="Kalimati" panose="00000400000000000000" pitchFamily="2"/>
                        </a:rPr>
                        <a:t>]</a:t>
                      </a:r>
                      <a:endParaRPr lang="en-US" sz="2000" b="1" dirty="0">
                        <a:solidFill>
                          <a:schemeClr val="tx1"/>
                        </a:solidFill>
                        <a:effectLst/>
                        <a:latin typeface="Preeti" pitchFamily="2" charset="0"/>
                        <a:ea typeface="SimSun"/>
                        <a:cs typeface="Kalimati" panose="00000400000000000000" pitchFamily="2"/>
                      </a:endParaRPr>
                    </a:p>
                  </a:txBody>
                  <a:tcPr marL="68580" marR="68580" marT="0" marB="0">
                    <a:solidFill>
                      <a:schemeClr val="bg2">
                        <a:lumMod val="90000"/>
                      </a:schemeClr>
                    </a:solidFill>
                  </a:tcPr>
                </a:tc>
                <a:extLst>
                  <a:ext uri="{0D108BD9-81ED-4DB2-BD59-A6C34878D82A}">
                    <a16:rowId xmlns:a16="http://schemas.microsoft.com/office/drawing/2014/main" val="10003"/>
                  </a:ext>
                </a:extLst>
              </a:tr>
              <a:tr h="406400">
                <a:tc>
                  <a:txBody>
                    <a:bodyPr/>
                    <a:lstStyle/>
                    <a:p>
                      <a:pPr marL="0" marR="0" algn="ctr">
                        <a:lnSpc>
                          <a:spcPct val="150000"/>
                        </a:lnSpc>
                        <a:spcBef>
                          <a:spcPts val="0"/>
                        </a:spcBef>
                        <a:spcAft>
                          <a:spcPts val="250"/>
                        </a:spcAft>
                        <a:tabLst>
                          <a:tab pos="-1905" algn="l"/>
                        </a:tabLst>
                      </a:pPr>
                      <a:r>
                        <a:rPr lang="ne-NP" sz="2000" dirty="0">
                          <a:solidFill>
                            <a:schemeClr val="tx1"/>
                          </a:solidFill>
                          <a:effectLst/>
                          <a:latin typeface="Preeti" pitchFamily="2" charset="0"/>
                          <a:cs typeface="Kalimati" panose="00000400000000000000" pitchFamily="2"/>
                        </a:rPr>
                        <a:t>कित्ता नं. ४</a:t>
                      </a:r>
                      <a:endParaRPr lang="en-US" sz="2000" dirty="0">
                        <a:solidFill>
                          <a:schemeClr val="tx1"/>
                        </a:solidFill>
                        <a:effectLst/>
                        <a:latin typeface="Preeti" pitchFamily="2" charset="0"/>
                        <a:ea typeface="SimSun"/>
                        <a:cs typeface="Kalimati" panose="00000400000000000000" pitchFamily="2"/>
                      </a:endParaRPr>
                    </a:p>
                  </a:txBody>
                  <a:tcPr marL="68580" marR="68580" marT="0" marB="0">
                    <a:solidFill>
                      <a:schemeClr val="bg2">
                        <a:lumMod val="90000"/>
                      </a:schemeClr>
                    </a:solidFill>
                  </a:tcPr>
                </a:tc>
                <a:tc>
                  <a:txBody>
                    <a:bodyPr/>
                    <a:lstStyle/>
                    <a:p>
                      <a:pPr marL="0" marR="0" lvl="0" indent="0" algn="ctr" defTabSz="914400" rtl="0" eaLnBrk="1" fontAlgn="auto" latinLnBrk="0" hangingPunct="1">
                        <a:lnSpc>
                          <a:spcPct val="150000"/>
                        </a:lnSpc>
                        <a:spcBef>
                          <a:spcPts val="0"/>
                        </a:spcBef>
                        <a:spcAft>
                          <a:spcPts val="250"/>
                        </a:spcAft>
                        <a:buClrTx/>
                        <a:buSzTx/>
                        <a:buFontTx/>
                        <a:buNone/>
                        <a:tabLst>
                          <a:tab pos="-1905" algn="l"/>
                        </a:tabLst>
                        <a:defRPr/>
                      </a:pPr>
                      <a:r>
                        <a:rPr kumimoji="0" lang="ne-NP" sz="2000" b="0" i="0" u="none" strike="noStrike" kern="1200" cap="none" spc="0" normalizeH="0" baseline="0" noProof="0">
                          <a:ln>
                            <a:noFill/>
                          </a:ln>
                          <a:solidFill>
                            <a:prstClr val="black"/>
                          </a:solidFill>
                          <a:effectLst/>
                          <a:uLnTx/>
                          <a:uFillTx/>
                          <a:latin typeface="Preeti" pitchFamily="2" charset="0"/>
                          <a:ea typeface="SimSun"/>
                          <a:cs typeface="Kalimati" panose="00000400000000000000" pitchFamily="2"/>
                        </a:rPr>
                        <a:t>रोपनी</a:t>
                      </a:r>
                      <a:endParaRPr kumimoji="0" lang="en-US" sz="2000" b="0" i="0" u="none" strike="noStrike" kern="1200" cap="none" spc="0" normalizeH="0" baseline="0" noProof="0" dirty="0">
                        <a:ln>
                          <a:noFill/>
                        </a:ln>
                        <a:solidFill>
                          <a:prstClr val="black"/>
                        </a:solidFill>
                        <a:effectLst/>
                        <a:uLnTx/>
                        <a:uFillTx/>
                        <a:latin typeface="Preeti" pitchFamily="2"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ctr">
                        <a:lnSpc>
                          <a:spcPct val="150000"/>
                        </a:lnSpc>
                        <a:spcBef>
                          <a:spcPts val="0"/>
                        </a:spcBef>
                        <a:spcAft>
                          <a:spcPts val="250"/>
                        </a:spcAft>
                        <a:tabLst>
                          <a:tab pos="-1905" algn="l"/>
                        </a:tabLst>
                      </a:pPr>
                      <a:r>
                        <a:rPr lang="en-US" sz="2000" dirty="0">
                          <a:solidFill>
                            <a:schemeClr val="tx1"/>
                          </a:solidFill>
                          <a:effectLst/>
                          <a:latin typeface="Arial" pitchFamily="34" charset="0"/>
                          <a:cs typeface="Kalimati" panose="00000400000000000000" pitchFamily="2"/>
                        </a:rPr>
                        <a:t>7-0-0</a:t>
                      </a:r>
                      <a:endParaRPr lang="en-US" sz="2000" dirty="0">
                        <a:solidFill>
                          <a:schemeClr val="tx1"/>
                        </a:solidFill>
                        <a:effectLst/>
                        <a:latin typeface="Arial" pitchFamily="34"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l">
                        <a:lnSpc>
                          <a:spcPct val="150000"/>
                        </a:lnSpc>
                        <a:spcBef>
                          <a:spcPts val="0"/>
                        </a:spcBef>
                        <a:spcAft>
                          <a:spcPts val="250"/>
                        </a:spcAft>
                        <a:tabLst>
                          <a:tab pos="-1905" algn="l"/>
                        </a:tabLst>
                      </a:pPr>
                      <a:r>
                        <a:rPr lang="ne-NP" sz="2000" dirty="0">
                          <a:solidFill>
                            <a:schemeClr val="tx1"/>
                          </a:solidFill>
                          <a:effectLst/>
                          <a:latin typeface="Preeti" pitchFamily="2" charset="0"/>
                          <a:cs typeface="Kalimati" panose="00000400000000000000" pitchFamily="2"/>
                        </a:rPr>
                        <a:t>       आफ्नो जग्गा आफैले कमाएको</a:t>
                      </a:r>
                    </a:p>
                  </a:txBody>
                  <a:tcPr marL="68580" marR="68580" marT="0" marB="0">
                    <a:solidFill>
                      <a:schemeClr val="bg2">
                        <a:lumMod val="90000"/>
                      </a:schemeClr>
                    </a:solidFill>
                  </a:tcPr>
                </a:tc>
                <a:extLst>
                  <a:ext uri="{0D108BD9-81ED-4DB2-BD59-A6C34878D82A}">
                    <a16:rowId xmlns:a16="http://schemas.microsoft.com/office/drawing/2014/main" val="10004"/>
                  </a:ext>
                </a:extLst>
              </a:tr>
              <a:tr h="406400">
                <a:tc>
                  <a:txBody>
                    <a:bodyPr/>
                    <a:lstStyle/>
                    <a:p>
                      <a:pPr marL="0" marR="0" algn="ctr">
                        <a:lnSpc>
                          <a:spcPct val="150000"/>
                        </a:lnSpc>
                        <a:spcBef>
                          <a:spcPts val="0"/>
                        </a:spcBef>
                        <a:spcAft>
                          <a:spcPts val="250"/>
                        </a:spcAft>
                        <a:tabLst>
                          <a:tab pos="-1905" algn="l"/>
                        </a:tabLst>
                      </a:pPr>
                      <a:r>
                        <a:rPr lang="ne-NP" sz="2000" dirty="0">
                          <a:solidFill>
                            <a:schemeClr val="tx1"/>
                          </a:solidFill>
                          <a:effectLst/>
                          <a:latin typeface="Preeti" pitchFamily="2" charset="0"/>
                          <a:cs typeface="Kalimati" panose="00000400000000000000" pitchFamily="2"/>
                        </a:rPr>
                        <a:t>कित्ता नं. ५</a:t>
                      </a:r>
                      <a:endParaRPr lang="en-US" sz="2000" dirty="0">
                        <a:solidFill>
                          <a:schemeClr val="tx1"/>
                        </a:solidFill>
                        <a:effectLst/>
                        <a:latin typeface="Preeti" pitchFamily="2" charset="0"/>
                        <a:ea typeface="SimSun"/>
                        <a:cs typeface="Kalimati" panose="00000400000000000000" pitchFamily="2"/>
                      </a:endParaRPr>
                    </a:p>
                  </a:txBody>
                  <a:tcPr marL="68580" marR="68580" marT="0" marB="0">
                    <a:solidFill>
                      <a:schemeClr val="bg2">
                        <a:lumMod val="90000"/>
                      </a:schemeClr>
                    </a:solidFill>
                  </a:tcPr>
                </a:tc>
                <a:tc>
                  <a:txBody>
                    <a:bodyPr/>
                    <a:lstStyle/>
                    <a:p>
                      <a:pPr marL="0" marR="0" lvl="0" indent="0" algn="ctr" defTabSz="914400" rtl="0" eaLnBrk="1" fontAlgn="auto" latinLnBrk="0" hangingPunct="1">
                        <a:lnSpc>
                          <a:spcPct val="150000"/>
                        </a:lnSpc>
                        <a:spcBef>
                          <a:spcPts val="0"/>
                        </a:spcBef>
                        <a:spcAft>
                          <a:spcPts val="250"/>
                        </a:spcAft>
                        <a:buClrTx/>
                        <a:buSzTx/>
                        <a:buFontTx/>
                        <a:buNone/>
                        <a:tabLst>
                          <a:tab pos="-1905" algn="l"/>
                        </a:tabLst>
                        <a:defRPr/>
                      </a:pPr>
                      <a:r>
                        <a:rPr kumimoji="0" lang="ne-NP" sz="2000" b="0" i="0" u="none" strike="noStrike" kern="1200" cap="none" spc="0" normalizeH="0" baseline="0" noProof="0" dirty="0">
                          <a:ln>
                            <a:noFill/>
                          </a:ln>
                          <a:solidFill>
                            <a:prstClr val="black"/>
                          </a:solidFill>
                          <a:effectLst/>
                          <a:uLnTx/>
                          <a:uFillTx/>
                          <a:latin typeface="Preeti" pitchFamily="2" charset="0"/>
                          <a:ea typeface="SimSun"/>
                          <a:cs typeface="Kalimati" panose="00000400000000000000" pitchFamily="2"/>
                        </a:rPr>
                        <a:t>रोपनी</a:t>
                      </a:r>
                      <a:endParaRPr kumimoji="0" lang="en-US" sz="2000" b="0" i="0" u="none" strike="noStrike" kern="1200" cap="none" spc="0" normalizeH="0" baseline="0" noProof="0" dirty="0">
                        <a:ln>
                          <a:noFill/>
                        </a:ln>
                        <a:solidFill>
                          <a:prstClr val="black"/>
                        </a:solidFill>
                        <a:effectLst/>
                        <a:uLnTx/>
                        <a:uFillTx/>
                        <a:latin typeface="Preeti" pitchFamily="2"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ctr">
                        <a:lnSpc>
                          <a:spcPct val="150000"/>
                        </a:lnSpc>
                        <a:spcBef>
                          <a:spcPts val="0"/>
                        </a:spcBef>
                        <a:spcAft>
                          <a:spcPts val="250"/>
                        </a:spcAft>
                        <a:tabLst>
                          <a:tab pos="-1905" algn="l"/>
                        </a:tabLst>
                      </a:pPr>
                      <a:r>
                        <a:rPr lang="en-US" sz="2000" dirty="0">
                          <a:solidFill>
                            <a:schemeClr val="tx1"/>
                          </a:solidFill>
                          <a:effectLst/>
                          <a:latin typeface="Arial" pitchFamily="34" charset="0"/>
                          <a:cs typeface="Kalimati" panose="00000400000000000000" pitchFamily="2"/>
                        </a:rPr>
                        <a:t>1-9-0</a:t>
                      </a:r>
                      <a:endParaRPr lang="en-US" sz="2000" dirty="0">
                        <a:solidFill>
                          <a:schemeClr val="tx1"/>
                        </a:solidFill>
                        <a:effectLst/>
                        <a:latin typeface="Arial" pitchFamily="34"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l">
                        <a:lnSpc>
                          <a:spcPct val="150000"/>
                        </a:lnSpc>
                        <a:spcBef>
                          <a:spcPts val="0"/>
                        </a:spcBef>
                        <a:spcAft>
                          <a:spcPts val="250"/>
                        </a:spcAft>
                        <a:tabLst>
                          <a:tab pos="-1905" algn="l"/>
                        </a:tabLst>
                      </a:pPr>
                      <a:r>
                        <a:rPr lang="ne-NP" sz="2000" dirty="0">
                          <a:solidFill>
                            <a:schemeClr val="tx1"/>
                          </a:solidFill>
                          <a:effectLst/>
                          <a:latin typeface="Preeti" pitchFamily="2" charset="0"/>
                          <a:cs typeface="Kalimati" panose="00000400000000000000" pitchFamily="2"/>
                        </a:rPr>
                        <a:t>       अरूबाट जिन्सी तिर्ने गरी लिएको</a:t>
                      </a:r>
                      <a:endParaRPr lang="en-US" sz="2000" dirty="0">
                        <a:solidFill>
                          <a:schemeClr val="tx1"/>
                        </a:solidFill>
                        <a:effectLst/>
                        <a:latin typeface="Preeti" pitchFamily="2" charset="0"/>
                        <a:ea typeface="SimSun"/>
                        <a:cs typeface="Kalimati" panose="00000400000000000000" pitchFamily="2"/>
                      </a:endParaRPr>
                    </a:p>
                  </a:txBody>
                  <a:tcPr marL="68580" marR="68580" marT="0" marB="0">
                    <a:solidFill>
                      <a:schemeClr val="bg2">
                        <a:lumMod val="90000"/>
                      </a:schemeClr>
                    </a:solidFill>
                  </a:tcPr>
                </a:tc>
                <a:extLst>
                  <a:ext uri="{0D108BD9-81ED-4DB2-BD59-A6C34878D82A}">
                    <a16:rowId xmlns:a16="http://schemas.microsoft.com/office/drawing/2014/main" val="10005"/>
                  </a:ext>
                </a:extLst>
              </a:tr>
              <a:tr h="406400">
                <a:tc>
                  <a:txBody>
                    <a:bodyPr/>
                    <a:lstStyle/>
                    <a:p>
                      <a:pPr marL="0" marR="0" algn="ctr">
                        <a:lnSpc>
                          <a:spcPct val="150000"/>
                        </a:lnSpc>
                        <a:spcBef>
                          <a:spcPts val="0"/>
                        </a:spcBef>
                        <a:spcAft>
                          <a:spcPts val="250"/>
                        </a:spcAft>
                        <a:tabLst>
                          <a:tab pos="-1905" algn="l"/>
                        </a:tabLst>
                      </a:pPr>
                      <a:r>
                        <a:rPr lang="ne-NP" sz="2000" dirty="0">
                          <a:solidFill>
                            <a:schemeClr val="tx1"/>
                          </a:solidFill>
                          <a:effectLst/>
                          <a:latin typeface="Preeti" pitchFamily="2" charset="0"/>
                          <a:cs typeface="Kalimati" panose="00000400000000000000" pitchFamily="2"/>
                        </a:rPr>
                        <a:t>कित्ता नं. ६</a:t>
                      </a:r>
                      <a:endParaRPr lang="en-US" sz="2000" dirty="0">
                        <a:solidFill>
                          <a:schemeClr val="tx1"/>
                        </a:solidFill>
                        <a:effectLst/>
                        <a:latin typeface="Preeti" pitchFamily="2" charset="0"/>
                        <a:ea typeface="SimSun"/>
                        <a:cs typeface="Kalimati" panose="00000400000000000000" pitchFamily="2"/>
                      </a:endParaRPr>
                    </a:p>
                  </a:txBody>
                  <a:tcPr marL="68580" marR="68580" marT="0" marB="0">
                    <a:solidFill>
                      <a:schemeClr val="bg2">
                        <a:lumMod val="90000"/>
                      </a:schemeClr>
                    </a:solidFill>
                  </a:tcPr>
                </a:tc>
                <a:tc>
                  <a:txBody>
                    <a:bodyPr/>
                    <a:lstStyle/>
                    <a:p>
                      <a:pPr marL="0" marR="0" lvl="0" indent="0" algn="ctr" defTabSz="914400" rtl="0" eaLnBrk="1" fontAlgn="auto" latinLnBrk="0" hangingPunct="1">
                        <a:lnSpc>
                          <a:spcPct val="150000"/>
                        </a:lnSpc>
                        <a:spcBef>
                          <a:spcPts val="0"/>
                        </a:spcBef>
                        <a:spcAft>
                          <a:spcPts val="250"/>
                        </a:spcAft>
                        <a:buClrTx/>
                        <a:buSzTx/>
                        <a:buFontTx/>
                        <a:buNone/>
                        <a:tabLst>
                          <a:tab pos="-1905" algn="l"/>
                        </a:tabLst>
                        <a:defRPr/>
                      </a:pPr>
                      <a:r>
                        <a:rPr kumimoji="0" lang="ne-NP" sz="2000" b="0" i="0" u="none" strike="noStrike" kern="1200" cap="none" spc="0" normalizeH="0" baseline="0" noProof="0" dirty="0">
                          <a:ln>
                            <a:noFill/>
                          </a:ln>
                          <a:solidFill>
                            <a:prstClr val="black"/>
                          </a:solidFill>
                          <a:effectLst/>
                          <a:uLnTx/>
                          <a:uFillTx/>
                          <a:latin typeface="Preeti" pitchFamily="2" charset="0"/>
                          <a:ea typeface="SimSun"/>
                          <a:cs typeface="Kalimati" panose="00000400000000000000" pitchFamily="2"/>
                        </a:rPr>
                        <a:t>रोपनी</a:t>
                      </a:r>
                      <a:endParaRPr kumimoji="0" lang="en-US" sz="2000" b="0" i="0" u="none" strike="noStrike" kern="1200" cap="none" spc="0" normalizeH="0" baseline="0" noProof="0" dirty="0">
                        <a:ln>
                          <a:noFill/>
                        </a:ln>
                        <a:solidFill>
                          <a:prstClr val="black"/>
                        </a:solidFill>
                        <a:effectLst/>
                        <a:uLnTx/>
                        <a:uFillTx/>
                        <a:latin typeface="Preeti" pitchFamily="2"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ctr">
                        <a:lnSpc>
                          <a:spcPct val="150000"/>
                        </a:lnSpc>
                        <a:spcBef>
                          <a:spcPts val="0"/>
                        </a:spcBef>
                        <a:spcAft>
                          <a:spcPts val="250"/>
                        </a:spcAft>
                        <a:tabLst>
                          <a:tab pos="-1905" algn="l"/>
                        </a:tabLst>
                      </a:pPr>
                      <a:r>
                        <a:rPr lang="en-US" sz="2000" dirty="0">
                          <a:solidFill>
                            <a:schemeClr val="tx1"/>
                          </a:solidFill>
                          <a:effectLst/>
                          <a:latin typeface="Arial" pitchFamily="34" charset="0"/>
                          <a:cs typeface="Kalimati" panose="00000400000000000000" pitchFamily="2"/>
                        </a:rPr>
                        <a:t>5-10-0</a:t>
                      </a:r>
                      <a:endParaRPr lang="en-US" sz="2000" dirty="0">
                        <a:solidFill>
                          <a:schemeClr val="tx1"/>
                        </a:solidFill>
                        <a:effectLst/>
                        <a:latin typeface="Arial" pitchFamily="34"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l">
                        <a:lnSpc>
                          <a:spcPct val="150000"/>
                        </a:lnSpc>
                        <a:spcBef>
                          <a:spcPts val="0"/>
                        </a:spcBef>
                        <a:spcAft>
                          <a:spcPts val="250"/>
                        </a:spcAft>
                        <a:tabLst>
                          <a:tab pos="-1905" algn="l"/>
                        </a:tabLst>
                      </a:pPr>
                      <a:r>
                        <a:rPr lang="ne-NP" sz="2000" dirty="0">
                          <a:solidFill>
                            <a:schemeClr val="tx1"/>
                          </a:solidFill>
                          <a:effectLst/>
                          <a:latin typeface="Preeti" pitchFamily="2" charset="0"/>
                          <a:cs typeface="Kalimati" panose="00000400000000000000" pitchFamily="2"/>
                        </a:rPr>
                        <a:t>       अरूबाट जिन्सी तिर्ने गरी लिएको</a:t>
                      </a:r>
                      <a:endParaRPr lang="en-US" sz="2000" dirty="0">
                        <a:solidFill>
                          <a:schemeClr val="tx1"/>
                        </a:solidFill>
                        <a:effectLst/>
                        <a:latin typeface="Preeti" pitchFamily="2" charset="0"/>
                        <a:ea typeface="SimSun"/>
                        <a:cs typeface="Kalimati" panose="00000400000000000000" pitchFamily="2"/>
                      </a:endParaRPr>
                    </a:p>
                  </a:txBody>
                  <a:tcPr marL="68580" marR="68580" marT="0" marB="0">
                    <a:solidFill>
                      <a:schemeClr val="bg2">
                        <a:lumMod val="90000"/>
                      </a:schemeClr>
                    </a:solidFill>
                  </a:tcPr>
                </a:tc>
                <a:extLst>
                  <a:ext uri="{0D108BD9-81ED-4DB2-BD59-A6C34878D82A}">
                    <a16:rowId xmlns:a16="http://schemas.microsoft.com/office/drawing/2014/main" val="10006"/>
                  </a:ext>
                </a:extLst>
              </a:tr>
              <a:tr h="812800">
                <a:tc>
                  <a:txBody>
                    <a:bodyPr/>
                    <a:lstStyle/>
                    <a:p>
                      <a:pPr marL="0" marR="0" algn="ctr">
                        <a:lnSpc>
                          <a:spcPct val="115000"/>
                        </a:lnSpc>
                        <a:spcBef>
                          <a:spcPts val="0"/>
                        </a:spcBef>
                        <a:spcAft>
                          <a:spcPts val="500"/>
                        </a:spcAft>
                        <a:tabLst>
                          <a:tab pos="-1905" algn="l"/>
                        </a:tabLst>
                      </a:pPr>
                      <a:r>
                        <a:rPr lang="en-US" sz="2000" dirty="0">
                          <a:solidFill>
                            <a:schemeClr val="tx1"/>
                          </a:solidFill>
                          <a:effectLst/>
                          <a:latin typeface="Preeti" pitchFamily="2" charset="0"/>
                          <a:cs typeface="Kalimati" panose="00000400000000000000" pitchFamily="2"/>
                        </a:rPr>
                        <a:t> </a:t>
                      </a:r>
                      <a:endParaRPr lang="en-US" sz="2000" dirty="0">
                        <a:solidFill>
                          <a:schemeClr val="tx1"/>
                        </a:solidFill>
                        <a:effectLst/>
                        <a:latin typeface="Preeti" pitchFamily="2"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ctr">
                        <a:lnSpc>
                          <a:spcPct val="150000"/>
                        </a:lnSpc>
                        <a:spcBef>
                          <a:spcPts val="0"/>
                        </a:spcBef>
                        <a:spcAft>
                          <a:spcPts val="500"/>
                        </a:spcAft>
                        <a:tabLst>
                          <a:tab pos="-1905" algn="l"/>
                        </a:tabLst>
                      </a:pPr>
                      <a:r>
                        <a:rPr lang="ne-NP" sz="2400" b="1" dirty="0">
                          <a:solidFill>
                            <a:schemeClr val="tx1"/>
                          </a:solidFill>
                          <a:effectLst/>
                          <a:latin typeface="Preeti" pitchFamily="2" charset="0"/>
                          <a:cs typeface="Kalimati" panose="00000400000000000000" pitchFamily="2"/>
                        </a:rPr>
                        <a:t>जम्मा</a:t>
                      </a:r>
                      <a:endParaRPr lang="en-US" sz="2400" b="1" dirty="0">
                        <a:solidFill>
                          <a:schemeClr val="tx1"/>
                        </a:solidFill>
                        <a:effectLst/>
                        <a:latin typeface="Preeti" pitchFamily="2"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ctr">
                        <a:lnSpc>
                          <a:spcPct val="150000"/>
                        </a:lnSpc>
                        <a:spcBef>
                          <a:spcPts val="0"/>
                        </a:spcBef>
                        <a:spcAft>
                          <a:spcPts val="500"/>
                        </a:spcAft>
                        <a:tabLst>
                          <a:tab pos="-1905" algn="l"/>
                        </a:tabLst>
                      </a:pPr>
                      <a:r>
                        <a:rPr lang="en-US" sz="2400" b="1" dirty="0">
                          <a:solidFill>
                            <a:schemeClr val="tx1"/>
                          </a:solidFill>
                          <a:effectLst/>
                          <a:latin typeface="Arial" pitchFamily="34" charset="0"/>
                          <a:cs typeface="Kalimati" panose="00000400000000000000" pitchFamily="2"/>
                        </a:rPr>
                        <a:t>17-10-2</a:t>
                      </a:r>
                      <a:endParaRPr lang="en-US" sz="2400" b="1" dirty="0">
                        <a:solidFill>
                          <a:schemeClr val="tx1"/>
                        </a:solidFill>
                        <a:effectLst/>
                        <a:latin typeface="Arial" pitchFamily="34" charset="0"/>
                        <a:ea typeface="SimSun"/>
                        <a:cs typeface="Kalimati" panose="00000400000000000000" pitchFamily="2"/>
                      </a:endParaRPr>
                    </a:p>
                  </a:txBody>
                  <a:tcPr marL="68580" marR="68580" marT="0" marB="0">
                    <a:solidFill>
                      <a:schemeClr val="bg2">
                        <a:lumMod val="90000"/>
                      </a:schemeClr>
                    </a:solidFill>
                  </a:tcPr>
                </a:tc>
                <a:tc>
                  <a:txBody>
                    <a:bodyPr/>
                    <a:lstStyle/>
                    <a:p>
                      <a:pPr marL="0" marR="0" algn="just">
                        <a:lnSpc>
                          <a:spcPct val="150000"/>
                        </a:lnSpc>
                        <a:spcBef>
                          <a:spcPts val="0"/>
                        </a:spcBef>
                        <a:spcAft>
                          <a:spcPts val="500"/>
                        </a:spcAft>
                        <a:tabLst>
                          <a:tab pos="-1905" algn="l"/>
                        </a:tabLst>
                      </a:pPr>
                      <a:r>
                        <a:rPr lang="en-US" sz="2000" dirty="0">
                          <a:solidFill>
                            <a:schemeClr val="tx1"/>
                          </a:solidFill>
                          <a:effectLst/>
                          <a:latin typeface="Preeti" pitchFamily="2" charset="0"/>
                          <a:cs typeface="Kalimati" panose="00000400000000000000" pitchFamily="2"/>
                        </a:rPr>
                        <a:t> </a:t>
                      </a:r>
                      <a:endParaRPr lang="en-US" sz="2000" dirty="0">
                        <a:solidFill>
                          <a:schemeClr val="tx1"/>
                        </a:solidFill>
                        <a:effectLst/>
                        <a:latin typeface="Preeti" pitchFamily="2" charset="0"/>
                        <a:ea typeface="SimSun"/>
                        <a:cs typeface="Kalimati" panose="00000400000000000000" pitchFamily="2"/>
                      </a:endParaRPr>
                    </a:p>
                  </a:txBody>
                  <a:tcPr marL="68580" marR="68580" marT="0" marB="0">
                    <a:solidFill>
                      <a:schemeClr val="bg2">
                        <a:lumMod val="90000"/>
                      </a:schemeClr>
                    </a:solidFill>
                  </a:tcPr>
                </a:tc>
                <a:extLst>
                  <a:ext uri="{0D108BD9-81ED-4DB2-BD59-A6C34878D82A}">
                    <a16:rowId xmlns:a16="http://schemas.microsoft.com/office/drawing/2014/main" val="10007"/>
                  </a:ext>
                </a:extLst>
              </a:tr>
            </a:tbl>
          </a:graphicData>
        </a:graphic>
      </p:graphicFrame>
      <p:sp>
        <p:nvSpPr>
          <p:cNvPr id="6" name="TextBox 5">
            <a:extLst>
              <a:ext uri="{FF2B5EF4-FFF2-40B4-BE49-F238E27FC236}">
                <a16:creationId xmlns:a16="http://schemas.microsoft.com/office/drawing/2014/main" id="{992186D2-BE8D-4020-B4B3-C2FED398C687}"/>
              </a:ext>
            </a:extLst>
          </p:cNvPr>
          <p:cNvSpPr txBox="1"/>
          <p:nvPr/>
        </p:nvSpPr>
        <p:spPr>
          <a:xfrm>
            <a:off x="152400" y="1524000"/>
            <a:ext cx="6124352" cy="369332"/>
          </a:xfrm>
          <a:prstGeom prst="rect">
            <a:avLst/>
          </a:prstGeom>
          <a:noFill/>
        </p:spPr>
        <p:txBody>
          <a:bodyPr wrap="square">
            <a:spAutoFit/>
          </a:bodyPr>
          <a:lstStyle/>
          <a:p>
            <a:r>
              <a:rPr lang="ne-NP" sz="1800" b="1" dirty="0">
                <a:cs typeface="Kalimati" panose="00000400000000000000" pitchFamily="2"/>
              </a:rPr>
              <a:t>कित्ताको क्षेत्रफल र स्वामित्व निम्नअनुसार हुन्छ ।</a:t>
            </a:r>
            <a:endParaRPr lang="en-US" dirty="0"/>
          </a:p>
        </p:txBody>
      </p:sp>
    </p:spTree>
    <p:extLst>
      <p:ext uri="{BB962C8B-B14F-4D97-AF65-F5344CB8AC3E}">
        <p14:creationId xmlns:p14="http://schemas.microsoft.com/office/powerpoint/2010/main" val="3320454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6200" y="3810000"/>
            <a:ext cx="12039600" cy="2960132"/>
          </a:xfrm>
          <a:prstGeom prst="rect">
            <a:avLst/>
          </a:prstGeom>
          <a:no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000" dirty="0">
                <a:solidFill>
                  <a:schemeClr val="tx1"/>
                </a:solidFill>
                <a:latin typeface="Preeti" pitchFamily="2" charset="0"/>
                <a:cs typeface="Kalimati" panose="00000400000000000000" pitchFamily="2"/>
              </a:rPr>
              <a:t>यसमा गणनाको दिन कृषक परिवारले मुख्यतया कृषि प्रयोजनका लागि पालेका पाल्तु चौपायाको संख्या उल्लेख गर्नुपर्छ । </a:t>
            </a:r>
          </a:p>
          <a:p>
            <a:pPr marL="342900" indent="-342900" algn="just">
              <a:lnSpc>
                <a:spcPct val="150000"/>
              </a:lnSpc>
              <a:buFont typeface="Wingdings" pitchFamily="2" charset="2"/>
              <a:buChar char="ü"/>
            </a:pPr>
            <a:r>
              <a:rPr lang="ne-NP" sz="2000" dirty="0">
                <a:solidFill>
                  <a:schemeClr val="tx1"/>
                </a:solidFill>
                <a:latin typeface="Preeti" pitchFamily="2" charset="0"/>
                <a:cs typeface="Kalimati" panose="00000400000000000000" pitchFamily="2"/>
              </a:rPr>
              <a:t>यस्ता पाल्तु चौपाया आफ्नो स्वामित्व वा अरूको स्वामित्वको हाल आफूले पालेको पनि हुन सक्छ । </a:t>
            </a:r>
          </a:p>
          <a:p>
            <a:pPr marL="342900" indent="-342900" algn="just">
              <a:lnSpc>
                <a:spcPct val="150000"/>
              </a:lnSpc>
              <a:buFont typeface="Wingdings" pitchFamily="2" charset="2"/>
              <a:buChar char="ü"/>
            </a:pPr>
            <a:r>
              <a:rPr lang="ne-NP" sz="2000" dirty="0">
                <a:solidFill>
                  <a:schemeClr val="tx1"/>
                </a:solidFill>
                <a:latin typeface="Preeti" pitchFamily="2" charset="0"/>
                <a:cs typeface="Kalimati" panose="00000400000000000000" pitchFamily="2"/>
              </a:rPr>
              <a:t>अस्थायीरूपले बाहिर रहेका वा बाटोमा रहेका पाल्तु चौपाया पनि यसमा समावेश गरिन्छन् । </a:t>
            </a:r>
          </a:p>
          <a:p>
            <a:pPr marL="342900" indent="-342900" algn="just">
              <a:lnSpc>
                <a:spcPct val="150000"/>
              </a:lnSpc>
              <a:buFont typeface="Wingdings" pitchFamily="2" charset="2"/>
              <a:buChar char="ü"/>
            </a:pPr>
            <a:r>
              <a:rPr lang="ne-NP" sz="2000" dirty="0">
                <a:solidFill>
                  <a:schemeClr val="tx1"/>
                </a:solidFill>
                <a:latin typeface="Preeti" pitchFamily="2" charset="0"/>
                <a:cs typeface="Kalimati" panose="00000400000000000000" pitchFamily="2"/>
              </a:rPr>
              <a:t>पाल्तु चौपायामा गाई÷भैंसी, भेडा÷बाख्रा, सुँगुर÷बङ्गुर इत्यादि पर्छन् । </a:t>
            </a:r>
          </a:p>
          <a:p>
            <a:pPr marL="342900" indent="-342900" algn="just">
              <a:lnSpc>
                <a:spcPct val="150000"/>
              </a:lnSpc>
              <a:buFont typeface="Wingdings" pitchFamily="2" charset="2"/>
              <a:buChar char="ü"/>
            </a:pPr>
            <a:r>
              <a:rPr lang="ne-NP" sz="2000" dirty="0">
                <a:solidFill>
                  <a:schemeClr val="tx1"/>
                </a:solidFill>
                <a:latin typeface="Preeti" pitchFamily="2" charset="0"/>
                <a:cs typeface="Kalimati" panose="00000400000000000000" pitchFamily="2"/>
              </a:rPr>
              <a:t>पाल्तु चौपायाको संख्या महल–६ मा एकमुष्ठ संख्या उल्लेख गर्नुपर्छ ।</a:t>
            </a:r>
            <a:endParaRPr lang="en-US" sz="2000" dirty="0">
              <a:solidFill>
                <a:schemeClr val="tx1"/>
              </a:solidFill>
              <a:latin typeface="Preeti" pitchFamily="2" charset="0"/>
              <a:cs typeface="Kalimati" panose="00000400000000000000" pitchFamily="2"/>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25" t="30183" r="15728" b="35557"/>
          <a:stretch/>
        </p:blipFill>
        <p:spPr bwMode="auto">
          <a:xfrm>
            <a:off x="76200" y="1348517"/>
            <a:ext cx="12039600" cy="2139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Arrow Connector 20"/>
          <p:cNvCxnSpPr>
            <a:cxnSpLocks/>
          </p:cNvCxnSpPr>
          <p:nvPr/>
        </p:nvCxnSpPr>
        <p:spPr>
          <a:xfrm flipV="1">
            <a:off x="6019800" y="3166732"/>
            <a:ext cx="0" cy="643268"/>
          </a:xfrm>
          <a:prstGeom prst="straightConnector1">
            <a:avLst/>
          </a:prstGeom>
          <a:ln w="63500">
            <a:tailEnd type="arrow"/>
          </a:ln>
        </p:spPr>
        <p:style>
          <a:lnRef idx="3">
            <a:schemeClr val="accent6"/>
          </a:lnRef>
          <a:fillRef idx="0">
            <a:schemeClr val="accent6"/>
          </a:fillRef>
          <a:effectRef idx="2">
            <a:schemeClr val="accent6"/>
          </a:effectRef>
          <a:fontRef idx="minor">
            <a:schemeClr val="tx1"/>
          </a:fontRef>
        </p:style>
      </p:cxnSp>
      <p:sp>
        <p:nvSpPr>
          <p:cNvPr id="7" name="Slide Number Placeholder 3">
            <a:extLst>
              <a:ext uri="{FF2B5EF4-FFF2-40B4-BE49-F238E27FC236}">
                <a16:creationId xmlns:a16="http://schemas.microsoft.com/office/drawing/2014/main" id="{2F848FB3-BCFA-4659-854E-3707ACB68A8A}"/>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32</a:t>
            </a:fld>
            <a:endParaRPr lang="en-US" sz="1800" dirty="0">
              <a:latin typeface="Fontasy Himali" panose="04020500000000000000" pitchFamily="82" charset="0"/>
            </a:endParaRPr>
          </a:p>
        </p:txBody>
      </p:sp>
      <p:sp>
        <p:nvSpPr>
          <p:cNvPr id="15" name="Text Placeholder 1">
            <a:extLst>
              <a:ext uri="{FF2B5EF4-FFF2-40B4-BE49-F238E27FC236}">
                <a16:creationId xmlns:a16="http://schemas.microsoft.com/office/drawing/2014/main" id="{F3D4B593-6DA1-4B4E-9D12-7606DA0DDE08}"/>
              </a:ext>
            </a:extLst>
          </p:cNvPr>
          <p:cNvSpPr txBox="1">
            <a:spLocks/>
          </p:cNvSpPr>
          <p:nvPr/>
        </p:nvSpPr>
        <p:spPr>
          <a:xfrm>
            <a:off x="0" y="644977"/>
            <a:ext cx="12192000" cy="7393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पाल्तु चौपाया संख्या (महल–६)</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extLst>
      <p:ext uri="{BB962C8B-B14F-4D97-AF65-F5344CB8AC3E}">
        <p14:creationId xmlns:p14="http://schemas.microsoft.com/office/powerpoint/2010/main" val="2420494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2550" y="3915952"/>
            <a:ext cx="12026900" cy="2713448"/>
          </a:xfrm>
          <a:prstGeom prst="rect">
            <a:avLst/>
          </a:prstGeom>
          <a:no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000" dirty="0">
                <a:solidFill>
                  <a:schemeClr val="tx1"/>
                </a:solidFill>
                <a:latin typeface="Preeti" pitchFamily="2" charset="0"/>
                <a:cs typeface="Kalimati" panose="00000400000000000000" pitchFamily="2"/>
              </a:rPr>
              <a:t>यसमा गणनाको दिन कृषक परिवारले मुख्यतया कृषि प्रयोजनका लागि पालेका पन्छीको संख्या उल्लेख गर्नुपर्छ ।</a:t>
            </a:r>
          </a:p>
          <a:p>
            <a:pPr marL="342900" indent="-342900" algn="just">
              <a:lnSpc>
                <a:spcPct val="150000"/>
              </a:lnSpc>
              <a:buFont typeface="Wingdings" pitchFamily="2" charset="2"/>
              <a:buChar char="ü"/>
            </a:pPr>
            <a:r>
              <a:rPr lang="ne-NP" sz="2000" dirty="0">
                <a:solidFill>
                  <a:schemeClr val="tx1"/>
                </a:solidFill>
                <a:latin typeface="Preeti" pitchFamily="2" charset="0"/>
                <a:cs typeface="Kalimati" panose="00000400000000000000" pitchFamily="2"/>
              </a:rPr>
              <a:t>यस्ता पन्छी आफ्नो स्वामित्व वा अरूको स्वामित्वको हाल आफूले पालेको पनि हुन सक्छ । </a:t>
            </a:r>
          </a:p>
          <a:p>
            <a:pPr marL="342900" indent="-342900" algn="just">
              <a:lnSpc>
                <a:spcPct val="150000"/>
              </a:lnSpc>
              <a:buFont typeface="Wingdings" pitchFamily="2" charset="2"/>
              <a:buChar char="ü"/>
            </a:pPr>
            <a:r>
              <a:rPr lang="ne-NP" sz="2000" dirty="0">
                <a:solidFill>
                  <a:schemeClr val="tx1"/>
                </a:solidFill>
                <a:latin typeface="Preeti" pitchFamily="2" charset="0"/>
                <a:cs typeface="Kalimati" panose="00000400000000000000" pitchFamily="2"/>
              </a:rPr>
              <a:t>अस्थायीरूपले बाहिर रहेका वा बाटोमा रहेका पाल्तु पन्छी पनि यसमा समावेश गरिन्छन् । </a:t>
            </a:r>
          </a:p>
          <a:p>
            <a:pPr marL="342900" indent="-342900" algn="just">
              <a:lnSpc>
                <a:spcPct val="150000"/>
              </a:lnSpc>
              <a:buFont typeface="Wingdings" pitchFamily="2" charset="2"/>
              <a:buChar char="ü"/>
            </a:pPr>
            <a:r>
              <a:rPr lang="ne-NP" sz="2000" dirty="0">
                <a:solidFill>
                  <a:schemeClr val="tx1"/>
                </a:solidFill>
                <a:latin typeface="Preeti" pitchFamily="2" charset="0"/>
                <a:cs typeface="Kalimati" panose="00000400000000000000" pitchFamily="2"/>
              </a:rPr>
              <a:t>पाल्तु पन्छीमा कुखुरा, हाँस, परेवा इत्यादि पर्छन्  </a:t>
            </a:r>
          </a:p>
          <a:p>
            <a:pPr marL="342900" indent="-342900" algn="just">
              <a:lnSpc>
                <a:spcPct val="150000"/>
              </a:lnSpc>
              <a:buFont typeface="Wingdings" pitchFamily="2" charset="2"/>
              <a:buChar char="ü"/>
            </a:pPr>
            <a:r>
              <a:rPr lang="ne-NP" sz="2000" dirty="0">
                <a:solidFill>
                  <a:schemeClr val="tx1"/>
                </a:solidFill>
                <a:latin typeface="Preeti" pitchFamily="2" charset="0"/>
                <a:cs typeface="Kalimati" panose="00000400000000000000" pitchFamily="2"/>
              </a:rPr>
              <a:t>पाल्तु पन्छीको संख्या महल–७ मा एकमुष्ठ संख्या उल्लेख गर्नुपर्छ ।</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25" t="30183" r="15728" b="35557"/>
          <a:stretch/>
        </p:blipFill>
        <p:spPr bwMode="auto">
          <a:xfrm>
            <a:off x="685800" y="1295400"/>
            <a:ext cx="11049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Arrow Connector 20"/>
          <p:cNvCxnSpPr/>
          <p:nvPr/>
        </p:nvCxnSpPr>
        <p:spPr>
          <a:xfrm flipV="1">
            <a:off x="6705600" y="3200400"/>
            <a:ext cx="0" cy="715552"/>
          </a:xfrm>
          <a:prstGeom prst="straightConnector1">
            <a:avLst/>
          </a:prstGeom>
          <a:ln w="63500">
            <a:tailEnd type="arrow"/>
          </a:ln>
        </p:spPr>
        <p:style>
          <a:lnRef idx="3">
            <a:schemeClr val="accent6"/>
          </a:lnRef>
          <a:fillRef idx="0">
            <a:schemeClr val="accent6"/>
          </a:fillRef>
          <a:effectRef idx="2">
            <a:schemeClr val="accent6"/>
          </a:effectRef>
          <a:fontRef idx="minor">
            <a:schemeClr val="tx1"/>
          </a:fontRef>
        </p:style>
      </p:cxnSp>
      <p:sp>
        <p:nvSpPr>
          <p:cNvPr id="7" name="Slide Number Placeholder 3">
            <a:extLst>
              <a:ext uri="{FF2B5EF4-FFF2-40B4-BE49-F238E27FC236}">
                <a16:creationId xmlns:a16="http://schemas.microsoft.com/office/drawing/2014/main" id="{D64F6D2E-4870-4B1D-8316-0FC0CFC374C2}"/>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33</a:t>
            </a:fld>
            <a:endParaRPr lang="en-US" sz="1800" dirty="0">
              <a:latin typeface="Fontasy Himali" panose="04020500000000000000" pitchFamily="82" charset="0"/>
            </a:endParaRPr>
          </a:p>
        </p:txBody>
      </p:sp>
      <p:sp>
        <p:nvSpPr>
          <p:cNvPr id="10" name="Text Placeholder 1">
            <a:extLst>
              <a:ext uri="{FF2B5EF4-FFF2-40B4-BE49-F238E27FC236}">
                <a16:creationId xmlns:a16="http://schemas.microsoft.com/office/drawing/2014/main" id="{D2E62E9E-01BA-4E13-996D-02F334EE1253}"/>
              </a:ext>
            </a:extLst>
          </p:cNvPr>
          <p:cNvSpPr txBox="1">
            <a:spLocks/>
          </p:cNvSpPr>
          <p:nvPr/>
        </p:nvSpPr>
        <p:spPr>
          <a:xfrm>
            <a:off x="0" y="644977"/>
            <a:ext cx="12192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400" b="1" dirty="0">
                <a:solidFill>
                  <a:srgbClr val="002060"/>
                </a:solidFill>
                <a:latin typeface="Ganesh" pitchFamily="2" charset="0"/>
                <a:cs typeface="Kalimati" panose="00000400000000000000" pitchFamily="2"/>
              </a:rPr>
              <a:t>पाल्तु पन्छी संख्या (महल– ७)</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extLst>
      <p:ext uri="{BB962C8B-B14F-4D97-AF65-F5344CB8AC3E}">
        <p14:creationId xmlns:p14="http://schemas.microsoft.com/office/powerpoint/2010/main" val="2542573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972800" cy="609600"/>
          </a:xfrm>
          <a:noFill/>
        </p:spPr>
        <p:txBody>
          <a:bodyPr>
            <a:normAutofit/>
          </a:bodyPr>
          <a:lstStyle/>
          <a:p>
            <a:r>
              <a:rPr lang="ne-NP" sz="2700" b="1" dirty="0">
                <a:cs typeface="Kalimati" pitchFamily="2"/>
              </a:rPr>
              <a:t>कृषक परिवार छनोट विधि (अभ्यास) </a:t>
            </a:r>
          </a:p>
        </p:txBody>
      </p:sp>
      <p:sp>
        <p:nvSpPr>
          <p:cNvPr id="3" name="Content Placeholder 2"/>
          <p:cNvSpPr>
            <a:spLocks noGrp="1"/>
          </p:cNvSpPr>
          <p:nvPr>
            <p:ph idx="1"/>
          </p:nvPr>
        </p:nvSpPr>
        <p:spPr>
          <a:xfrm>
            <a:off x="152400" y="1143000"/>
            <a:ext cx="11912600" cy="4267200"/>
          </a:xfrm>
          <a:noFill/>
        </p:spPr>
        <p:txBody>
          <a:bodyPr>
            <a:noAutofit/>
          </a:bodyPr>
          <a:lstStyle/>
          <a:p>
            <a:pPr algn="just">
              <a:lnSpc>
                <a:spcPct val="150000"/>
              </a:lnSpc>
            </a:pPr>
            <a:r>
              <a:rPr lang="ne-NP" sz="2400" dirty="0">
                <a:solidFill>
                  <a:schemeClr val="dk1"/>
                </a:solidFill>
                <a:cs typeface="Kalimati" pitchFamily="2"/>
              </a:rPr>
              <a:t>कृषक परिवार छनोट विधि</a:t>
            </a:r>
            <a:endParaRPr lang="en-US" sz="2400" dirty="0">
              <a:solidFill>
                <a:schemeClr val="dk1"/>
              </a:solidFill>
              <a:cs typeface="Kalimati" pitchFamily="2"/>
            </a:endParaRPr>
          </a:p>
          <a:p>
            <a:pPr algn="just">
              <a:lnSpc>
                <a:spcPct val="150000"/>
              </a:lnSpc>
            </a:pPr>
            <a:r>
              <a:rPr lang="ne-NP" sz="2400" dirty="0">
                <a:solidFill>
                  <a:schemeClr val="dk1"/>
                </a:solidFill>
                <a:cs typeface="Kalimati" pitchFamily="2"/>
              </a:rPr>
              <a:t>लगत १ को महल १ देखि महल ७ सम्मका विवरणहरू भरिसकेपछि यो लगतका बाँकी महलहरू (महल ८ देखि महल ११ सम्म) भर्ने र गणनाका लागि “कृषि चलन” छनोट गर्ने तरिका यहाँ दिइएको छ ।</a:t>
            </a:r>
          </a:p>
          <a:p>
            <a:pPr algn="just">
              <a:lnSpc>
                <a:spcPct val="150000"/>
              </a:lnSpc>
            </a:pPr>
            <a:r>
              <a:rPr lang="ne-NP" sz="2400" dirty="0">
                <a:solidFill>
                  <a:schemeClr val="dk1"/>
                </a:solidFill>
                <a:cs typeface="Kalimati" pitchFamily="2"/>
              </a:rPr>
              <a:t>लगत १ को महल ५ मा भरिएको जग्गाको क्षेत्रफललाई मुख्य आधार मानी कृषि चलनहरूलाई तीन वर्गमा (तहमा) विभाजन गर्नु पर्दछ र खेती नगरेका तर चौपाया र चराचुरुङ्गी भएका कृषि चलनहरूलाई एउटा छुट्टै वर्गमा विभाजन गर्नु पर्दछ । </a:t>
            </a:r>
            <a:endParaRPr lang="en-US" sz="2400" dirty="0">
              <a:solidFill>
                <a:schemeClr val="dk1"/>
              </a:solidFill>
              <a:cs typeface="Kalimati" pitchFamily="2"/>
            </a:endParaRPr>
          </a:p>
          <a:p>
            <a:pPr algn="just">
              <a:lnSpc>
                <a:spcPct val="150000"/>
              </a:lnSpc>
            </a:pPr>
            <a:r>
              <a:rPr lang="ne-NP" sz="2400" dirty="0">
                <a:solidFill>
                  <a:schemeClr val="dk1"/>
                </a:solidFill>
                <a:cs typeface="Kalimati" pitchFamily="2"/>
              </a:rPr>
              <a:t>महल ५ मा लेखिएको क्षेत्रफलको आधारमा पहिलो वर्गमा पर्ने सवै कृषि चलन अथवा मुख्य कृषकहरूका लागि महल ८ मा क्रमसङ्ख्या १ बाट सुरुगरी सिलसिलेवार नम्बर लेख्दै जानुपर्दछ ।</a:t>
            </a:r>
          </a:p>
        </p:txBody>
      </p:sp>
      <p:sp>
        <p:nvSpPr>
          <p:cNvPr id="5" name="Slide Number Placeholder 3">
            <a:extLst>
              <a:ext uri="{FF2B5EF4-FFF2-40B4-BE49-F238E27FC236}">
                <a16:creationId xmlns:a16="http://schemas.microsoft.com/office/drawing/2014/main" id="{9F101946-7698-4ACA-AA29-5A6055827F6C}"/>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34</a:t>
            </a:fld>
            <a:endParaRPr lang="en-US" sz="1800" dirty="0">
              <a:latin typeface="Fontasy Himali" panose="04020500000000000000" pitchFamily="82" charset="0"/>
            </a:endParaRPr>
          </a:p>
        </p:txBody>
      </p:sp>
      <p:sp>
        <p:nvSpPr>
          <p:cNvPr id="8" name="TextBox 7">
            <a:extLst>
              <a:ext uri="{FF2B5EF4-FFF2-40B4-BE49-F238E27FC236}">
                <a16:creationId xmlns:a16="http://schemas.microsoft.com/office/drawing/2014/main" id="{F90208C5-D037-4E5C-884C-65388F4BED9C}"/>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2417259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11480800" cy="4953000"/>
          </a:xfrm>
          <a:noFill/>
        </p:spPr>
        <p:txBody>
          <a:bodyPr>
            <a:normAutofit/>
          </a:bodyPr>
          <a:lstStyle/>
          <a:p>
            <a:pPr algn="just">
              <a:lnSpc>
                <a:spcPct val="150000"/>
              </a:lnSpc>
            </a:pPr>
            <a:r>
              <a:rPr lang="ne-NP" sz="2400" dirty="0">
                <a:solidFill>
                  <a:schemeClr val="dk1"/>
                </a:solidFill>
                <a:cs typeface="Kalimati" pitchFamily="2"/>
              </a:rPr>
              <a:t>पहिलो वर्गमा पर्ने सवै कृषि–चलनहरूलाई क्रमसङ्ख्या दिइसकेपछि (अन्तिम पाना सम्म पुगेपछि) दोश्रो वर्गमा पर्ने सवै चलनहरूका लागि महल ९ मा सिलसिलेवार नम्बर लेख्दै जानु पर्छ । </a:t>
            </a:r>
          </a:p>
          <a:p>
            <a:pPr algn="just">
              <a:lnSpc>
                <a:spcPct val="150000"/>
              </a:lnSpc>
            </a:pPr>
            <a:r>
              <a:rPr lang="ne-NP" sz="2400" dirty="0">
                <a:solidFill>
                  <a:schemeClr val="dk1"/>
                </a:solidFill>
                <a:cs typeface="Kalimati" pitchFamily="2"/>
              </a:rPr>
              <a:t>यसरी नम्बर लेख्दा याद गर्नुपर्ने कुरा के छ भने महल ९ मा सिलसिलेवार नम्बर पाउने पहिलो कृषि चलन वा मुख्य कृषकको क्रमसङ्ख्या महल ८ मा लेखिएको क्रमसङ्ख्या भन्दा लगत्तै पछिको (माथिल्लो) सङ्ख्या हुनु पर्दछ ।</a:t>
            </a:r>
          </a:p>
          <a:p>
            <a:pPr algn="just">
              <a:lnSpc>
                <a:spcPct val="150000"/>
              </a:lnSpc>
            </a:pPr>
            <a:r>
              <a:rPr lang="ne-NP" sz="2400" dirty="0">
                <a:solidFill>
                  <a:schemeClr val="dk1"/>
                </a:solidFill>
                <a:cs typeface="Kalimati" pitchFamily="2"/>
              </a:rPr>
              <a:t>माथि भनिएबमोजिम क्रम नछुटाई महल १० र महल ११ मा क्रमशः तेश्रो र चौथो वर्गमा पर्ने कृषि–चलन वा मुख्य कृषकहरू छुट्याई सिलसिलेवार नम्बर लेख्नु पर्दछ ।</a:t>
            </a:r>
          </a:p>
          <a:p>
            <a:pPr algn="just"/>
            <a:endParaRPr lang="ne-NP" sz="2400" dirty="0">
              <a:solidFill>
                <a:schemeClr val="dk1"/>
              </a:solidFill>
              <a:cs typeface="Kalimati" pitchFamily="2"/>
            </a:endParaRPr>
          </a:p>
          <a:p>
            <a:pPr marL="0" indent="0">
              <a:buNone/>
            </a:pPr>
            <a:endParaRPr lang="en-US" sz="24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sp>
        <p:nvSpPr>
          <p:cNvPr id="7" name="Title 1"/>
          <p:cNvSpPr>
            <a:spLocks noGrp="1"/>
          </p:cNvSpPr>
          <p:nvPr>
            <p:ph type="title"/>
          </p:nvPr>
        </p:nvSpPr>
        <p:spPr>
          <a:xfrm>
            <a:off x="533400" y="685800"/>
            <a:ext cx="10972800" cy="639762"/>
          </a:xfrm>
          <a:noFill/>
        </p:spPr>
        <p:txBody>
          <a:bodyPr>
            <a:normAutofit fontScale="90000"/>
          </a:bodyPr>
          <a:lstStyle/>
          <a:p>
            <a:r>
              <a:rPr lang="ne-NP" sz="3100" b="1" dirty="0">
                <a:cs typeface="Kalimati" pitchFamily="2"/>
              </a:rPr>
              <a:t>कृषक परिवार छनोट विधि (अभ्यास) </a:t>
            </a:r>
            <a:br>
              <a:rPr lang="ne-NP" sz="2700" b="1" dirty="0">
                <a:cs typeface="Kalimati" pitchFamily="2"/>
              </a:rPr>
            </a:br>
            <a:br>
              <a:rPr lang="ne-NP" sz="2700" b="1" dirty="0">
                <a:cs typeface="Kalimati" pitchFamily="2"/>
              </a:rPr>
            </a:br>
            <a:endParaRPr lang="en-US" sz="2700" b="1" dirty="0">
              <a:cs typeface="Kalimati" pitchFamily="2"/>
            </a:endParaRPr>
          </a:p>
        </p:txBody>
      </p:sp>
      <p:sp>
        <p:nvSpPr>
          <p:cNvPr id="5" name="TextBox 4">
            <a:extLst>
              <a:ext uri="{FF2B5EF4-FFF2-40B4-BE49-F238E27FC236}">
                <a16:creationId xmlns:a16="http://schemas.microsoft.com/office/drawing/2014/main" id="{58268B13-8CDF-495A-82C9-03A04682B4AB}"/>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
        <p:nvSpPr>
          <p:cNvPr id="8" name="Slide Number Placeholder 3">
            <a:extLst>
              <a:ext uri="{FF2B5EF4-FFF2-40B4-BE49-F238E27FC236}">
                <a16:creationId xmlns:a16="http://schemas.microsoft.com/office/drawing/2014/main" id="{B892090E-46E2-4F44-AEEA-E18A7D734362}"/>
              </a:ext>
            </a:extLst>
          </p:cNvPr>
          <p:cNvSpPr txBox="1">
            <a:spLocks/>
          </p:cNvSpPr>
          <p:nvPr/>
        </p:nvSpPr>
        <p:spPr>
          <a:xfrm>
            <a:off x="9347200" y="6400801"/>
            <a:ext cx="28448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smtClean="0">
                <a:latin typeface="Fontasy Himali" panose="04020500000000000000" pitchFamily="82" charset="0"/>
              </a:rPr>
              <a:pPr/>
              <a:t>35</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27828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11887200" cy="5562600"/>
          </a:xfrm>
          <a:noFill/>
        </p:spPr>
        <p:txBody>
          <a:bodyPr>
            <a:normAutofit/>
          </a:bodyPr>
          <a:lstStyle/>
          <a:p>
            <a:pPr algn="just">
              <a:lnSpc>
                <a:spcPct val="160000"/>
              </a:lnSpc>
            </a:pPr>
            <a:r>
              <a:rPr lang="ne-NP" sz="1900" i="1" dirty="0">
                <a:solidFill>
                  <a:schemeClr val="dk1"/>
                </a:solidFill>
                <a:cs typeface="Kalimati" pitchFamily="2"/>
              </a:rPr>
              <a:t>उदाहरणः तराईमा पर्ने कुनै जिल्लाको एक वडामा जम्मा १०९ कृषि–चलन (अथवा मुख्य कृषक) छन् । यी चलनहरूमध्ये ७२ चलन प्रत्येकमा जग्गाको क्षेत्रफल १ विघाभन्दा कम छ, यी चलनहरूको सिलसिलेवार नम्बर महल ८ मा लेखिन्छ । ३१ वटा चलनहरूमा १ विघा वा सोभन्दा वढी तर ३ विघाभन्दा कम जग्गा भएको हुनाले यी चलनहरूको सिलसिलेवार नम्बर महल ९ मा लेखिन्छ । ४ वटा चलनहरू प्रत्येकमा ३ विघा वा त्योभन्दा बढी  जग्गा भएकोले महल १० मा  र वाँकी २ चलनहरूमा पाल्तु चौपाया र पक्षीहरू मात्र भएकोले  महल ११ मा पर्दछन् । </a:t>
            </a:r>
          </a:p>
          <a:p>
            <a:pPr algn="just">
              <a:lnSpc>
                <a:spcPct val="160000"/>
              </a:lnSpc>
            </a:pPr>
            <a:r>
              <a:rPr lang="ne-NP" sz="1900" i="1" dirty="0">
                <a:solidFill>
                  <a:schemeClr val="dk1"/>
                </a:solidFill>
                <a:cs typeface="Kalimati" pitchFamily="2"/>
              </a:rPr>
              <a:t>यी १०९ कृषि–चलनहरूमध्ये ७२ वटा चलनहरूले लगत १ को महल ८ मा १, २, ३, ... ..., ७१ र ७२ क्रमसङ्ख्या पाउँछन् । ३१ वटा चलनहरूले महल ९ मा ७३ देखि १०३ सम्मको क्रमसङ्ख्या पाउँछन् । यसपछि ४ वटा चलनहरूले महल १० मा १०४ देखि १०७ सम्म र दुईवटा चलनहरूले महल ११ मा अन्तिम १०८ र १०९ क्रमसङ्ख्या पाउँछन् । अर्थात्, अन्तिम क्रमसङ्ख्याले त्यस गणना क्षेत्रको जम्मा कृषि–चलनको सङ्ख्या जनाउँछ । यो अभ्यासलाई अनुसूची १ मा देखाइएको छ । त्यसैगरी तराई बाहेकका अन्य जिल्ला जहाँ क्षेत्रफलको एकाई रोपनी प्रयोग गरिन्छ त्यसको उदाहरण अनुसूची २ मा दिइएको छ ।</a:t>
            </a:r>
          </a:p>
          <a:p>
            <a:pPr algn="just"/>
            <a:endParaRPr lang="en-US" sz="2400" dirty="0">
              <a:solidFill>
                <a:schemeClr val="dk1"/>
              </a:solidFill>
              <a:cs typeface="Kalimati" pitchFamily="2"/>
            </a:endParaRPr>
          </a:p>
        </p:txBody>
      </p:sp>
      <p:sp>
        <p:nvSpPr>
          <p:cNvPr id="7" name="Title 1"/>
          <p:cNvSpPr>
            <a:spLocks noGrp="1"/>
          </p:cNvSpPr>
          <p:nvPr>
            <p:ph type="title"/>
          </p:nvPr>
        </p:nvSpPr>
        <p:spPr>
          <a:xfrm>
            <a:off x="533400" y="762000"/>
            <a:ext cx="10972800" cy="457200"/>
          </a:xfrm>
          <a:noFill/>
        </p:spPr>
        <p:txBody>
          <a:bodyPr>
            <a:normAutofit fontScale="90000"/>
          </a:bodyPr>
          <a:lstStyle/>
          <a:p>
            <a:r>
              <a:rPr lang="ne-NP" sz="2700" b="1" dirty="0">
                <a:cs typeface="Kalimati" pitchFamily="2"/>
              </a:rPr>
              <a:t>कृषक परिवार छनोट विधि (अभ्यास) </a:t>
            </a:r>
            <a:br>
              <a:rPr lang="ne-NP" sz="2700" b="1" dirty="0">
                <a:solidFill>
                  <a:schemeClr val="bg1"/>
                </a:solidFill>
                <a:cs typeface="Kalimati" pitchFamily="2"/>
              </a:rPr>
            </a:br>
            <a:br>
              <a:rPr lang="ne-NP" sz="2700" b="1" dirty="0">
                <a:solidFill>
                  <a:schemeClr val="bg1"/>
                </a:solidFill>
                <a:cs typeface="Kalimati" pitchFamily="2"/>
              </a:rPr>
            </a:br>
            <a:endParaRPr lang="en-US" sz="2700" b="1" dirty="0">
              <a:solidFill>
                <a:schemeClr val="bg1"/>
              </a:solidFill>
              <a:cs typeface="Kalimati" pitchFamily="2"/>
            </a:endParaRPr>
          </a:p>
        </p:txBody>
      </p:sp>
      <p:sp>
        <p:nvSpPr>
          <p:cNvPr id="5" name="TextBox 4">
            <a:extLst>
              <a:ext uri="{FF2B5EF4-FFF2-40B4-BE49-F238E27FC236}">
                <a16:creationId xmlns:a16="http://schemas.microsoft.com/office/drawing/2014/main" id="{772F84BC-4D48-4ACB-AA5F-116C632F1F20}"/>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
        <p:nvSpPr>
          <p:cNvPr id="8" name="Slide Number Placeholder 3">
            <a:extLst>
              <a:ext uri="{FF2B5EF4-FFF2-40B4-BE49-F238E27FC236}">
                <a16:creationId xmlns:a16="http://schemas.microsoft.com/office/drawing/2014/main" id="{A4DCD655-D07B-4869-A2AA-EC560ECE3090}"/>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36</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2766963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715962"/>
          </a:xfrm>
        </p:spPr>
        <p:txBody>
          <a:bodyPr>
            <a:normAutofit fontScale="90000"/>
          </a:bodyPr>
          <a:lstStyle/>
          <a:p>
            <a:br>
              <a:rPr lang="ne-NP" dirty="0"/>
            </a:br>
            <a:endParaRPr lang="en-US" dirty="0"/>
          </a:p>
        </p:txBody>
      </p:sp>
      <p:sp>
        <p:nvSpPr>
          <p:cNvPr id="3" name="Content Placeholder 2"/>
          <p:cNvSpPr>
            <a:spLocks noGrp="1"/>
          </p:cNvSpPr>
          <p:nvPr>
            <p:ph idx="1"/>
          </p:nvPr>
        </p:nvSpPr>
        <p:spPr>
          <a:xfrm>
            <a:off x="203200" y="1131012"/>
            <a:ext cx="11785600" cy="5574587"/>
          </a:xfrm>
          <a:noFill/>
        </p:spPr>
        <p:txBody>
          <a:bodyPr>
            <a:normAutofit/>
          </a:bodyPr>
          <a:lstStyle/>
          <a:p>
            <a:pPr algn="just">
              <a:lnSpc>
                <a:spcPct val="150000"/>
              </a:lnSpc>
            </a:pPr>
            <a:r>
              <a:rPr lang="ne-NP" sz="2100" dirty="0">
                <a:solidFill>
                  <a:schemeClr val="dk1"/>
                </a:solidFill>
                <a:cs typeface="Kalimati" pitchFamily="2"/>
              </a:rPr>
              <a:t>लगत १ बाट विगतका गणनामा झै</a:t>
            </a:r>
            <a:r>
              <a:rPr lang="en-US" sz="2100" dirty="0">
                <a:solidFill>
                  <a:schemeClr val="dk1"/>
                </a:solidFill>
                <a:cs typeface="Kalimati" pitchFamily="2"/>
              </a:rPr>
              <a:t> </a:t>
            </a:r>
            <a:r>
              <a:rPr lang="ne-NP" sz="2100" dirty="0">
                <a:solidFill>
                  <a:schemeClr val="dk1"/>
                </a:solidFill>
                <a:cs typeface="Kalimati" pitchFamily="2"/>
              </a:rPr>
              <a:t>सामान्यतया २५ (कम्तीमा २० र वढीमा ३० वटा) कृषि–चलनहरू छनोट गरी तिनीहरूको मात्र लगत २ (कृषक परिवार प्रश्नावली) भर्नुपर्दछ तापनि एउटा गणना क्षेत्रमा गणना गर्नुपर्ने चलनहरूको सङ्ख्या विभागले उपलब्ध गराएको राष्टिय जनगणनाबाट प्राप्त कृषिचलन संख्या र हाल लगत १ बाट कायम भएको कृषिचलन संख्यामा भरपर्दछ । कृषिचलन</a:t>
            </a:r>
            <a:r>
              <a:rPr lang="en-US" sz="2100" dirty="0">
                <a:solidFill>
                  <a:schemeClr val="dk1"/>
                </a:solidFill>
                <a:cs typeface="Kalimati" pitchFamily="2"/>
              </a:rPr>
              <a:t> </a:t>
            </a:r>
            <a:r>
              <a:rPr lang="ne-NP" sz="2100" dirty="0">
                <a:solidFill>
                  <a:schemeClr val="dk1"/>
                </a:solidFill>
                <a:cs typeface="Kalimati" pitchFamily="2"/>
              </a:rPr>
              <a:t>छनोट संख्या यकिन गर्ने विधि यसप्रकार छः </a:t>
            </a:r>
          </a:p>
          <a:p>
            <a:pPr algn="just">
              <a:lnSpc>
                <a:spcPct val="150000"/>
              </a:lnSpc>
            </a:pPr>
            <a:r>
              <a:rPr lang="ne-NP" sz="2100" i="1" dirty="0">
                <a:solidFill>
                  <a:schemeClr val="dk1"/>
                </a:solidFill>
                <a:cs typeface="Kalimati" pitchFamily="2"/>
              </a:rPr>
              <a:t>सबैभन्दा पहिले लगत १ बाट प्राप्त भएको गणना क्षेत्र भित्रको जम्मा कृषि चलन (अथवा मुख्य कृषक) सङ्ख्यालाई केन्द्रीय तथ्याङ्क विभागबाट (राष्ट्रिय जनगणना २०७८ को आधारमा) उपलव्ध गराइएको गणना क्षेत्र भित्रको जम्मा कृषि चलन सङ्ख्याले भाग गर्नुपर्दछ ।</a:t>
            </a:r>
          </a:p>
          <a:p>
            <a:pPr algn="just">
              <a:lnSpc>
                <a:spcPct val="150000"/>
              </a:lnSpc>
            </a:pPr>
            <a:r>
              <a:rPr lang="ne-NP" sz="2100" i="1" dirty="0">
                <a:solidFill>
                  <a:schemeClr val="dk1"/>
                </a:solidFill>
                <a:cs typeface="Kalimati" pitchFamily="2"/>
              </a:rPr>
              <a:t>यसरी भाग गरेर आएको सङ्ख्याको आधारमा मन्जुसा २ बाट छनोट गर्नुपर्ने कृषिचलान संख्या एकिन गर्नु पर्दछ वा अनुपातलाई २५ ले गुणन गर्दा कायम हुन आएको सङ्ख्या बराबरको सङ्ख्यामा गणनाको लागि कृषि चलन छनोट गर्नु पर्दछ ।</a:t>
            </a:r>
          </a:p>
          <a:p>
            <a:pPr algn="just">
              <a:lnSpc>
                <a:spcPct val="150000"/>
              </a:lnSpc>
            </a:pPr>
            <a:endParaRPr lang="en-US" sz="2100" dirty="0">
              <a:solidFill>
                <a:schemeClr val="dk1"/>
              </a:solidFill>
              <a:cs typeface="Kalimati" pitchFamily="2"/>
            </a:endParaRPr>
          </a:p>
        </p:txBody>
      </p:sp>
      <p:sp>
        <p:nvSpPr>
          <p:cNvPr id="11" name="Title 1"/>
          <p:cNvSpPr txBox="1">
            <a:spLocks/>
          </p:cNvSpPr>
          <p:nvPr/>
        </p:nvSpPr>
        <p:spPr>
          <a:xfrm>
            <a:off x="457200" y="384424"/>
            <a:ext cx="10972800" cy="762000"/>
          </a:xfrm>
          <a:prstGeom prst="rect">
            <a:avLst/>
          </a:prstGeom>
          <a:no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2000" dirty="0">
                <a:cs typeface="Kalimati" pitchFamily="2"/>
              </a:rPr>
            </a:br>
            <a:br>
              <a:rPr lang="en-US" sz="2000" dirty="0">
                <a:cs typeface="Kalimati" pitchFamily="2"/>
              </a:rPr>
            </a:br>
            <a:endParaRPr lang="ne-NP" sz="2000" dirty="0">
              <a:cs typeface="Kalimati" pitchFamily="2"/>
            </a:endParaRPr>
          </a:p>
          <a:p>
            <a:endParaRPr lang="ne-NP" sz="2000" dirty="0">
              <a:solidFill>
                <a:schemeClr val="bg1"/>
              </a:solidFill>
              <a:cs typeface="Kalimati" pitchFamily="2"/>
            </a:endParaRPr>
          </a:p>
          <a:p>
            <a:endParaRPr lang="ne-NP" sz="2000" dirty="0">
              <a:solidFill>
                <a:schemeClr val="bg1"/>
              </a:solidFill>
              <a:cs typeface="Kalimati" pitchFamily="2"/>
            </a:endParaRPr>
          </a:p>
          <a:p>
            <a:endParaRPr lang="ne-NP" sz="2000" dirty="0">
              <a:solidFill>
                <a:schemeClr val="bg1"/>
              </a:solidFill>
              <a:cs typeface="Kalimati" pitchFamily="2"/>
            </a:endParaRPr>
          </a:p>
          <a:p>
            <a:endParaRPr lang="ne-NP" sz="2000" dirty="0">
              <a:solidFill>
                <a:schemeClr val="bg1"/>
              </a:solidFill>
              <a:cs typeface="Kalimati" pitchFamily="2"/>
            </a:endParaRPr>
          </a:p>
          <a:p>
            <a:endParaRPr lang="ne-NP" sz="2000" dirty="0">
              <a:solidFill>
                <a:schemeClr val="bg1"/>
              </a:solidFill>
              <a:cs typeface="Kalimati" pitchFamily="2"/>
            </a:endParaRPr>
          </a:p>
          <a:p>
            <a:endParaRPr lang="ne-NP" sz="2000" dirty="0">
              <a:solidFill>
                <a:schemeClr val="bg1"/>
              </a:solidFill>
              <a:cs typeface="Kalimati" pitchFamily="2"/>
            </a:endParaRPr>
          </a:p>
          <a:p>
            <a:endParaRPr lang="ne-NP" sz="2000" dirty="0">
              <a:cs typeface="Kalimati" pitchFamily="2"/>
            </a:endParaRPr>
          </a:p>
          <a:p>
            <a:endParaRPr lang="ne-NP" sz="2000" dirty="0">
              <a:cs typeface="Kalimati" pitchFamily="2"/>
            </a:endParaRPr>
          </a:p>
          <a:p>
            <a:endParaRPr lang="ne-NP" sz="2000" dirty="0">
              <a:cs typeface="Kalimati" pitchFamily="2"/>
            </a:endParaRPr>
          </a:p>
          <a:p>
            <a:endParaRPr lang="en-US" sz="9600" b="1" dirty="0">
              <a:cs typeface="Kalimati" pitchFamily="2"/>
            </a:endParaRPr>
          </a:p>
          <a:p>
            <a:r>
              <a:rPr lang="ne-NP" sz="9600" b="1" dirty="0">
                <a:cs typeface="Kalimati" pitchFamily="2"/>
              </a:rPr>
              <a:t>कृषक परिवार छनोट विधि (अभ्यास) </a:t>
            </a:r>
            <a:br>
              <a:rPr lang="ne-NP" sz="9600" b="1" dirty="0">
                <a:solidFill>
                  <a:schemeClr val="bg1"/>
                </a:solidFill>
                <a:cs typeface="Kalimati" pitchFamily="2"/>
              </a:rPr>
            </a:br>
            <a:br>
              <a:rPr lang="ne-NP" sz="9600" b="1" dirty="0">
                <a:solidFill>
                  <a:schemeClr val="bg1"/>
                </a:solidFill>
                <a:cs typeface="Kalimati" pitchFamily="2"/>
              </a:rPr>
            </a:br>
            <a:endParaRPr lang="en-US" sz="9600" b="1" dirty="0">
              <a:solidFill>
                <a:schemeClr val="bg1"/>
              </a:solidFill>
              <a:cs typeface="Kalimati" pitchFamily="2"/>
            </a:endParaRPr>
          </a:p>
        </p:txBody>
      </p:sp>
      <p:sp>
        <p:nvSpPr>
          <p:cNvPr id="8" name="Slide Number Placeholder 3">
            <a:extLst>
              <a:ext uri="{FF2B5EF4-FFF2-40B4-BE49-F238E27FC236}">
                <a16:creationId xmlns:a16="http://schemas.microsoft.com/office/drawing/2014/main" id="{A3A23496-AD6B-4836-B86B-E2D5058BB5C0}"/>
              </a:ext>
            </a:extLst>
          </p:cNvPr>
          <p:cNvSpPr txBox="1">
            <a:spLocks/>
          </p:cNvSpPr>
          <p:nvPr/>
        </p:nvSpPr>
        <p:spPr>
          <a:xfrm>
            <a:off x="9347200" y="6400801"/>
            <a:ext cx="28448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smtClean="0">
                <a:latin typeface="Fontasy Himali" panose="04020500000000000000" pitchFamily="82" charset="0"/>
              </a:rPr>
              <a:pPr/>
              <a:t>37</a:t>
            </a:fld>
            <a:endParaRPr lang="en-US" sz="1800" dirty="0">
              <a:latin typeface="Fontasy Himali" panose="04020500000000000000" pitchFamily="82" charset="0"/>
            </a:endParaRPr>
          </a:p>
        </p:txBody>
      </p:sp>
      <p:sp>
        <p:nvSpPr>
          <p:cNvPr id="9" name="TextBox 8">
            <a:extLst>
              <a:ext uri="{FF2B5EF4-FFF2-40B4-BE49-F238E27FC236}">
                <a16:creationId xmlns:a16="http://schemas.microsoft.com/office/drawing/2014/main" id="{9C0DDBE7-97BC-4410-9E55-C87F5AE8A69B}"/>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771848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11785600" cy="5181600"/>
          </a:xfrm>
          <a:noFill/>
        </p:spPr>
        <p:txBody>
          <a:bodyPr>
            <a:normAutofit/>
          </a:bodyPr>
          <a:lstStyle/>
          <a:p>
            <a:pPr algn="just"/>
            <a:r>
              <a:rPr lang="ne-NP" sz="2000" dirty="0">
                <a:solidFill>
                  <a:schemeClr val="dk1"/>
                </a:solidFill>
                <a:cs typeface="Kalimati" pitchFamily="2"/>
              </a:rPr>
              <a:t>माथि भने वमोजिम सङ्ख्या निर्धारण गर्दा २० भन्दा कम सङ्ख्या आएमा पनि २० वटा चलनको गणना गर्नुपर्दछ, यसै गरी ३० भन्दा वढी सङ्ख्या आएमा पनि ३० वटा चलनको मात्र गणना गर्नुपर्दछ । गणना क्षेत्रमा गणना गर्नुपर्ने सङ्ख्या निश्चित गर्न सुपरिवेकक्षेक पुस्तिकाको मञ्जूषा २ (पृष्ठ ४५) ले मद्दत गर्नेछ ।</a:t>
            </a:r>
          </a:p>
        </p:txBody>
      </p:sp>
      <p:sp>
        <p:nvSpPr>
          <p:cNvPr id="7" name="Title 1"/>
          <p:cNvSpPr>
            <a:spLocks noGrp="1"/>
          </p:cNvSpPr>
          <p:nvPr>
            <p:ph type="title"/>
          </p:nvPr>
        </p:nvSpPr>
        <p:spPr>
          <a:xfrm>
            <a:off x="609600" y="274638"/>
            <a:ext cx="10972800" cy="868362"/>
          </a:xfrm>
          <a:noFill/>
        </p:spPr>
        <p:txBody>
          <a:bodyPr>
            <a:normAutofit fontScale="90000"/>
          </a:bodyPr>
          <a:lstStyle/>
          <a:p>
            <a:br>
              <a:rPr lang="en-US" sz="2000" dirty="0">
                <a:cs typeface="Kalimati" pitchFamily="2"/>
              </a:rPr>
            </a:br>
            <a:br>
              <a:rPr lang="en-US" sz="2000" dirty="0">
                <a:cs typeface="Kalimati" pitchFamily="2"/>
              </a:rPr>
            </a:br>
            <a:r>
              <a:rPr lang="ne-NP" sz="2700" b="1" dirty="0">
                <a:cs typeface="Kalimati" pitchFamily="2"/>
              </a:rPr>
              <a:t>कृषक परिवार छनोट विधि (अभ्यास) </a:t>
            </a:r>
            <a:br>
              <a:rPr lang="ne-NP" sz="2700" b="1" dirty="0">
                <a:cs typeface="Kalimati" pitchFamily="2"/>
              </a:rPr>
            </a:br>
            <a:br>
              <a:rPr lang="ne-NP" sz="2700" b="1" dirty="0">
                <a:cs typeface="Kalimati" pitchFamily="2"/>
              </a:rPr>
            </a:br>
            <a:endParaRPr lang="en-US" sz="2700" b="1" dirty="0">
              <a:cs typeface="Kalimati" pitchFamily="2"/>
            </a:endParaRPr>
          </a:p>
        </p:txBody>
      </p:sp>
      <p:cxnSp>
        <p:nvCxnSpPr>
          <p:cNvPr id="8" name="Straight Connector 7"/>
          <p:cNvCxnSpPr/>
          <p:nvPr/>
        </p:nvCxnSpPr>
        <p:spPr>
          <a:xfrm>
            <a:off x="609601" y="5029200"/>
            <a:ext cx="73411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4800" y="2936082"/>
            <a:ext cx="11887200" cy="3693319"/>
          </a:xfrm>
          <a:prstGeom prst="rect">
            <a:avLst/>
          </a:prstGeom>
        </p:spPr>
        <p:txBody>
          <a:bodyPr wrap="square">
            <a:spAutoFit/>
          </a:bodyPr>
          <a:lstStyle/>
          <a:p>
            <a:r>
              <a:rPr lang="ne-NP" dirty="0"/>
              <a:t>उदाहरण – </a:t>
            </a:r>
          </a:p>
          <a:p>
            <a:r>
              <a:rPr lang="ne-NP" dirty="0"/>
              <a:t>छानिएको कुनै एक गणना क्षेत्रमा लगत १ सूचीकरण गर्दाको जम्मा कृषिचलन संख्या = १०९</a:t>
            </a:r>
          </a:p>
          <a:p>
            <a:r>
              <a:rPr lang="ne-NP" dirty="0"/>
              <a:t>राष्ट्रिय जनगणना २०७८ को सूचीकरणबाट प्राप्त जम्मा कृषिचलन संख्या  = १०५</a:t>
            </a:r>
            <a:r>
              <a:rPr lang="en-US" dirty="0"/>
              <a:t>,</a:t>
            </a:r>
          </a:p>
          <a:p>
            <a:r>
              <a:rPr lang="ne-NP" dirty="0"/>
              <a:t> </a:t>
            </a:r>
          </a:p>
          <a:p>
            <a:r>
              <a:rPr lang="ne-NP" dirty="0"/>
              <a:t>भए छनौट यस प्रकार गर्नुपर्दछ ।</a:t>
            </a:r>
            <a:endParaRPr lang="en-US" dirty="0"/>
          </a:p>
          <a:p>
            <a:r>
              <a:rPr lang="ne-NP" dirty="0"/>
              <a:t>  </a:t>
            </a:r>
          </a:p>
          <a:p>
            <a:r>
              <a:rPr lang="ne-NP" dirty="0"/>
              <a:t>   लगत १ वाट कायम हुन आएको कृषि चलन सङ्ख्या  </a:t>
            </a:r>
          </a:p>
          <a:p>
            <a:endParaRPr lang="ne-NP" dirty="0"/>
          </a:p>
          <a:p>
            <a:r>
              <a:rPr lang="ne-NP" dirty="0"/>
              <a:t>  राष्ट्रिय जनगणना २०७८ बाट प्राप्त कृषि चलन सङ्ख्या</a:t>
            </a:r>
            <a:endParaRPr lang="en-US" dirty="0"/>
          </a:p>
          <a:p>
            <a:endParaRPr lang="ne-NP" dirty="0"/>
          </a:p>
          <a:p>
            <a:r>
              <a:rPr lang="ne-NP" dirty="0"/>
              <a:t>   = १०९ ⁄ १०५ = १.०३८ ≈ १.०४</a:t>
            </a:r>
            <a:endParaRPr lang="en-US" dirty="0"/>
          </a:p>
          <a:p>
            <a:endParaRPr lang="ne-NP" dirty="0"/>
          </a:p>
          <a:p>
            <a:r>
              <a:rPr lang="ne-NP" dirty="0"/>
              <a:t>अव, मञ्जूषा २ हेर्दा यस गणना क्षेत्रमा गणना गर्नुपर्ने कृषि चलन सङ्ख्या २६ हुने भयो ।</a:t>
            </a:r>
            <a:endParaRPr lang="en-US" dirty="0"/>
          </a:p>
        </p:txBody>
      </p:sp>
      <p:sp>
        <p:nvSpPr>
          <p:cNvPr id="9" name="Slide Number Placeholder 3">
            <a:extLst>
              <a:ext uri="{FF2B5EF4-FFF2-40B4-BE49-F238E27FC236}">
                <a16:creationId xmlns:a16="http://schemas.microsoft.com/office/drawing/2014/main" id="{278E69C3-47F0-4CFF-8C51-3F9BAAFA1008}"/>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38</a:t>
            </a:fld>
            <a:endParaRPr lang="en-US" sz="1800" dirty="0">
              <a:latin typeface="Fontasy Himali" panose="04020500000000000000" pitchFamily="82" charset="0"/>
            </a:endParaRPr>
          </a:p>
        </p:txBody>
      </p:sp>
      <p:sp>
        <p:nvSpPr>
          <p:cNvPr id="10" name="TextBox 9">
            <a:extLst>
              <a:ext uri="{FF2B5EF4-FFF2-40B4-BE49-F238E27FC236}">
                <a16:creationId xmlns:a16="http://schemas.microsoft.com/office/drawing/2014/main" id="{F8138C87-C9DA-41A5-9634-A6E1257FDAF8}"/>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1712416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
        <p:nvSpPr>
          <p:cNvPr id="7" name="Title 1"/>
          <p:cNvSpPr>
            <a:spLocks noGrp="1"/>
          </p:cNvSpPr>
          <p:nvPr>
            <p:ph type="title"/>
          </p:nvPr>
        </p:nvSpPr>
        <p:spPr>
          <a:xfrm>
            <a:off x="526075" y="685800"/>
            <a:ext cx="10972800" cy="715962"/>
          </a:xfrm>
          <a:noFill/>
        </p:spPr>
        <p:txBody>
          <a:bodyPr>
            <a:normAutofit/>
          </a:bodyPr>
          <a:lstStyle/>
          <a:p>
            <a:r>
              <a:rPr lang="ne-NP" sz="2700" b="1" dirty="0">
                <a:cs typeface="Kalimati" pitchFamily="2"/>
              </a:rPr>
              <a:t>कृषक परिवार छनोट विधि (अभ्यास) </a:t>
            </a:r>
            <a:endParaRPr lang="en-US" sz="2700" b="1" dirty="0">
              <a:cs typeface="Kalimati" pitchFamily="2"/>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33" t="26667" r="12708" b="18704"/>
          <a:stretch/>
        </p:blipFill>
        <p:spPr bwMode="auto">
          <a:xfrm>
            <a:off x="26542" y="1201220"/>
            <a:ext cx="11971867"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a:extLst>
              <a:ext uri="{FF2B5EF4-FFF2-40B4-BE49-F238E27FC236}">
                <a16:creationId xmlns:a16="http://schemas.microsoft.com/office/drawing/2014/main" id="{03638B17-5FEF-4C93-8B9E-E7E220808A0A}"/>
              </a:ext>
            </a:extLst>
          </p:cNvPr>
          <p:cNvSpPr txBox="1">
            <a:spLocks/>
          </p:cNvSpPr>
          <p:nvPr/>
        </p:nvSpPr>
        <p:spPr>
          <a:xfrm>
            <a:off x="9347200" y="6400801"/>
            <a:ext cx="28448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smtClean="0">
                <a:latin typeface="Fontasy Himali" panose="04020500000000000000" pitchFamily="82" charset="0"/>
              </a:rPr>
              <a:pPr/>
              <a:t>39</a:t>
            </a:fld>
            <a:endParaRPr lang="en-US" sz="1800" dirty="0">
              <a:latin typeface="Fontasy Himali" panose="04020500000000000000" pitchFamily="82" charset="0"/>
            </a:endParaRPr>
          </a:p>
        </p:txBody>
      </p:sp>
      <p:sp>
        <p:nvSpPr>
          <p:cNvPr id="8" name="TextBox 7">
            <a:extLst>
              <a:ext uri="{FF2B5EF4-FFF2-40B4-BE49-F238E27FC236}">
                <a16:creationId xmlns:a16="http://schemas.microsoft.com/office/drawing/2014/main" id="{C2A521EE-3F66-485C-B524-0AA13F13A095}"/>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258529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43074"/>
            <a:ext cx="2514599" cy="211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1" y="2133600"/>
            <a:ext cx="1295399" cy="122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4750157"/>
            <a:ext cx="1270153" cy="77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3556760"/>
            <a:ext cx="1768475" cy="90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5934075"/>
            <a:ext cx="1705447"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5984" y="4423760"/>
            <a:ext cx="1768475"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203724">
            <a:off x="9011680" y="3294152"/>
            <a:ext cx="500946" cy="53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4163311">
            <a:off x="5464224" y="3915769"/>
            <a:ext cx="1004910" cy="54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Freeform 20"/>
          <p:cNvSpPr/>
          <p:nvPr/>
        </p:nvSpPr>
        <p:spPr bwMode="auto">
          <a:xfrm>
            <a:off x="5367243" y="1971674"/>
            <a:ext cx="1185956" cy="1673622"/>
          </a:xfrm>
          <a:custGeom>
            <a:avLst/>
            <a:gdLst>
              <a:gd name="connsiteX0" fmla="*/ 10886 w 1522915"/>
              <a:gd name="connsiteY0" fmla="*/ 511629 h 1652397"/>
              <a:gd name="connsiteX1" fmla="*/ 10886 w 1522915"/>
              <a:gd name="connsiteY1" fmla="*/ 511629 h 1652397"/>
              <a:gd name="connsiteX2" fmla="*/ 87086 w 1522915"/>
              <a:gd name="connsiteY2" fmla="*/ 381000 h 1652397"/>
              <a:gd name="connsiteX3" fmla="*/ 152400 w 1522915"/>
              <a:gd name="connsiteY3" fmla="*/ 293915 h 1652397"/>
              <a:gd name="connsiteX4" fmla="*/ 174172 w 1522915"/>
              <a:gd name="connsiteY4" fmla="*/ 239486 h 1652397"/>
              <a:gd name="connsiteX5" fmla="*/ 217715 w 1522915"/>
              <a:gd name="connsiteY5" fmla="*/ 195943 h 1652397"/>
              <a:gd name="connsiteX6" fmla="*/ 250372 w 1522915"/>
              <a:gd name="connsiteY6" fmla="*/ 141515 h 1652397"/>
              <a:gd name="connsiteX7" fmla="*/ 315686 w 1522915"/>
              <a:gd name="connsiteY7" fmla="*/ 54429 h 1652397"/>
              <a:gd name="connsiteX8" fmla="*/ 370115 w 1522915"/>
              <a:gd name="connsiteY8" fmla="*/ 10886 h 1652397"/>
              <a:gd name="connsiteX9" fmla="*/ 413657 w 1522915"/>
              <a:gd name="connsiteY9" fmla="*/ 0 h 1652397"/>
              <a:gd name="connsiteX10" fmla="*/ 892629 w 1522915"/>
              <a:gd name="connsiteY10" fmla="*/ 10886 h 1652397"/>
              <a:gd name="connsiteX11" fmla="*/ 925286 w 1522915"/>
              <a:gd name="connsiteY11" fmla="*/ 21772 h 1652397"/>
              <a:gd name="connsiteX12" fmla="*/ 990600 w 1522915"/>
              <a:gd name="connsiteY12" fmla="*/ 32657 h 1652397"/>
              <a:gd name="connsiteX13" fmla="*/ 1034143 w 1522915"/>
              <a:gd name="connsiteY13" fmla="*/ 54429 h 1652397"/>
              <a:gd name="connsiteX14" fmla="*/ 1121229 w 1522915"/>
              <a:gd name="connsiteY14" fmla="*/ 76200 h 1652397"/>
              <a:gd name="connsiteX15" fmla="*/ 1175657 w 1522915"/>
              <a:gd name="connsiteY15" fmla="*/ 119743 h 1652397"/>
              <a:gd name="connsiteX16" fmla="*/ 1208315 w 1522915"/>
              <a:gd name="connsiteY16" fmla="*/ 152400 h 1652397"/>
              <a:gd name="connsiteX17" fmla="*/ 1251857 w 1522915"/>
              <a:gd name="connsiteY17" fmla="*/ 185057 h 1652397"/>
              <a:gd name="connsiteX18" fmla="*/ 1262743 w 1522915"/>
              <a:gd name="connsiteY18" fmla="*/ 217715 h 1652397"/>
              <a:gd name="connsiteX19" fmla="*/ 1306286 w 1522915"/>
              <a:gd name="connsiteY19" fmla="*/ 272143 h 1652397"/>
              <a:gd name="connsiteX20" fmla="*/ 1349829 w 1522915"/>
              <a:gd name="connsiteY20" fmla="*/ 381000 h 1652397"/>
              <a:gd name="connsiteX21" fmla="*/ 1371600 w 1522915"/>
              <a:gd name="connsiteY21" fmla="*/ 446315 h 1652397"/>
              <a:gd name="connsiteX22" fmla="*/ 1382486 w 1522915"/>
              <a:gd name="connsiteY22" fmla="*/ 478972 h 1652397"/>
              <a:gd name="connsiteX23" fmla="*/ 1415143 w 1522915"/>
              <a:gd name="connsiteY23" fmla="*/ 555172 h 1652397"/>
              <a:gd name="connsiteX24" fmla="*/ 1458686 w 1522915"/>
              <a:gd name="connsiteY24" fmla="*/ 718457 h 1652397"/>
              <a:gd name="connsiteX25" fmla="*/ 1469572 w 1522915"/>
              <a:gd name="connsiteY25" fmla="*/ 783772 h 1652397"/>
              <a:gd name="connsiteX26" fmla="*/ 1480457 w 1522915"/>
              <a:gd name="connsiteY26" fmla="*/ 816429 h 1652397"/>
              <a:gd name="connsiteX27" fmla="*/ 1502229 w 1522915"/>
              <a:gd name="connsiteY27" fmla="*/ 925286 h 1652397"/>
              <a:gd name="connsiteX28" fmla="*/ 1502229 w 1522915"/>
              <a:gd name="connsiteY28" fmla="*/ 1317172 h 1652397"/>
              <a:gd name="connsiteX29" fmla="*/ 1480457 w 1522915"/>
              <a:gd name="connsiteY29" fmla="*/ 1360715 h 1652397"/>
              <a:gd name="connsiteX30" fmla="*/ 1404257 w 1522915"/>
              <a:gd name="connsiteY30" fmla="*/ 1447800 h 1652397"/>
              <a:gd name="connsiteX31" fmla="*/ 1371600 w 1522915"/>
              <a:gd name="connsiteY31" fmla="*/ 1469572 h 1652397"/>
              <a:gd name="connsiteX32" fmla="*/ 1338943 w 1522915"/>
              <a:gd name="connsiteY32" fmla="*/ 1502229 h 1652397"/>
              <a:gd name="connsiteX33" fmla="*/ 1262743 w 1522915"/>
              <a:gd name="connsiteY33" fmla="*/ 1567543 h 1652397"/>
              <a:gd name="connsiteX34" fmla="*/ 1197429 w 1522915"/>
              <a:gd name="connsiteY34" fmla="*/ 1611086 h 1652397"/>
              <a:gd name="connsiteX35" fmla="*/ 947057 w 1522915"/>
              <a:gd name="connsiteY35" fmla="*/ 1643743 h 1652397"/>
              <a:gd name="connsiteX36" fmla="*/ 642257 w 1522915"/>
              <a:gd name="connsiteY36" fmla="*/ 1632857 h 1652397"/>
              <a:gd name="connsiteX37" fmla="*/ 598715 w 1522915"/>
              <a:gd name="connsiteY37" fmla="*/ 1611086 h 1652397"/>
              <a:gd name="connsiteX38" fmla="*/ 500743 w 1522915"/>
              <a:gd name="connsiteY38" fmla="*/ 1524000 h 1652397"/>
              <a:gd name="connsiteX39" fmla="*/ 446315 w 1522915"/>
              <a:gd name="connsiteY39" fmla="*/ 1469572 h 1652397"/>
              <a:gd name="connsiteX40" fmla="*/ 424543 w 1522915"/>
              <a:gd name="connsiteY40" fmla="*/ 1447800 h 1652397"/>
              <a:gd name="connsiteX41" fmla="*/ 391886 w 1522915"/>
              <a:gd name="connsiteY41" fmla="*/ 1404257 h 1652397"/>
              <a:gd name="connsiteX42" fmla="*/ 348343 w 1522915"/>
              <a:gd name="connsiteY42" fmla="*/ 1360715 h 1652397"/>
              <a:gd name="connsiteX43" fmla="*/ 304800 w 1522915"/>
              <a:gd name="connsiteY43" fmla="*/ 1295400 h 1652397"/>
              <a:gd name="connsiteX44" fmla="*/ 261257 w 1522915"/>
              <a:gd name="connsiteY44" fmla="*/ 1230086 h 1652397"/>
              <a:gd name="connsiteX45" fmla="*/ 239486 w 1522915"/>
              <a:gd name="connsiteY45" fmla="*/ 1197429 h 1652397"/>
              <a:gd name="connsiteX46" fmla="*/ 217715 w 1522915"/>
              <a:gd name="connsiteY46" fmla="*/ 1153886 h 1652397"/>
              <a:gd name="connsiteX47" fmla="*/ 195943 w 1522915"/>
              <a:gd name="connsiteY47" fmla="*/ 1121229 h 1652397"/>
              <a:gd name="connsiteX48" fmla="*/ 152400 w 1522915"/>
              <a:gd name="connsiteY48" fmla="*/ 1034143 h 1652397"/>
              <a:gd name="connsiteX49" fmla="*/ 108857 w 1522915"/>
              <a:gd name="connsiteY49" fmla="*/ 968829 h 1652397"/>
              <a:gd name="connsiteX50" fmla="*/ 76200 w 1522915"/>
              <a:gd name="connsiteY50" fmla="*/ 892629 h 1652397"/>
              <a:gd name="connsiteX51" fmla="*/ 32657 w 1522915"/>
              <a:gd name="connsiteY51" fmla="*/ 816429 h 1652397"/>
              <a:gd name="connsiteX52" fmla="*/ 10886 w 1522915"/>
              <a:gd name="connsiteY52" fmla="*/ 751115 h 1652397"/>
              <a:gd name="connsiteX53" fmla="*/ 0 w 1522915"/>
              <a:gd name="connsiteY53" fmla="*/ 718457 h 1652397"/>
              <a:gd name="connsiteX54" fmla="*/ 10886 w 1522915"/>
              <a:gd name="connsiteY54" fmla="*/ 544286 h 1652397"/>
              <a:gd name="connsiteX55" fmla="*/ 32657 w 1522915"/>
              <a:gd name="connsiteY55" fmla="*/ 478972 h 1652397"/>
              <a:gd name="connsiteX56" fmla="*/ 43543 w 1522915"/>
              <a:gd name="connsiteY56" fmla="*/ 468086 h 1652397"/>
              <a:gd name="connsiteX57" fmla="*/ 10886 w 1522915"/>
              <a:gd name="connsiteY57" fmla="*/ 511629 h 165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22915" h="1652397">
                <a:moveTo>
                  <a:pt x="10886" y="511629"/>
                </a:moveTo>
                <a:lnTo>
                  <a:pt x="10886" y="511629"/>
                </a:lnTo>
                <a:cubicBezTo>
                  <a:pt x="36286" y="468086"/>
                  <a:pt x="59613" y="423266"/>
                  <a:pt x="87086" y="381000"/>
                </a:cubicBezTo>
                <a:cubicBezTo>
                  <a:pt x="106861" y="350577"/>
                  <a:pt x="133383" y="324818"/>
                  <a:pt x="152400" y="293915"/>
                </a:cubicBezTo>
                <a:cubicBezTo>
                  <a:pt x="162641" y="277273"/>
                  <a:pt x="163333" y="255745"/>
                  <a:pt x="174172" y="239486"/>
                </a:cubicBezTo>
                <a:cubicBezTo>
                  <a:pt x="185558" y="222407"/>
                  <a:pt x="205113" y="212146"/>
                  <a:pt x="217715" y="195943"/>
                </a:cubicBezTo>
                <a:cubicBezTo>
                  <a:pt x="230705" y="179242"/>
                  <a:pt x="238329" y="158911"/>
                  <a:pt x="250372" y="141515"/>
                </a:cubicBezTo>
                <a:cubicBezTo>
                  <a:pt x="271026" y="111681"/>
                  <a:pt x="293019" y="82764"/>
                  <a:pt x="315686" y="54429"/>
                </a:cubicBezTo>
                <a:cubicBezTo>
                  <a:pt x="327902" y="39159"/>
                  <a:pt x="352891" y="18268"/>
                  <a:pt x="370115" y="10886"/>
                </a:cubicBezTo>
                <a:cubicBezTo>
                  <a:pt x="383866" y="4993"/>
                  <a:pt x="399143" y="3629"/>
                  <a:pt x="413657" y="0"/>
                </a:cubicBezTo>
                <a:lnTo>
                  <a:pt x="892629" y="10886"/>
                </a:lnTo>
                <a:cubicBezTo>
                  <a:pt x="904093" y="11374"/>
                  <a:pt x="914085" y="19283"/>
                  <a:pt x="925286" y="21772"/>
                </a:cubicBezTo>
                <a:cubicBezTo>
                  <a:pt x="946832" y="26560"/>
                  <a:pt x="968829" y="29029"/>
                  <a:pt x="990600" y="32657"/>
                </a:cubicBezTo>
                <a:cubicBezTo>
                  <a:pt x="1005114" y="39914"/>
                  <a:pt x="1019228" y="48036"/>
                  <a:pt x="1034143" y="54429"/>
                </a:cubicBezTo>
                <a:cubicBezTo>
                  <a:pt x="1063434" y="66983"/>
                  <a:pt x="1089279" y="69810"/>
                  <a:pt x="1121229" y="76200"/>
                </a:cubicBezTo>
                <a:cubicBezTo>
                  <a:pt x="1184555" y="139528"/>
                  <a:pt x="1093282" y="51098"/>
                  <a:pt x="1175657" y="119743"/>
                </a:cubicBezTo>
                <a:cubicBezTo>
                  <a:pt x="1187484" y="129598"/>
                  <a:pt x="1196626" y="142381"/>
                  <a:pt x="1208315" y="152400"/>
                </a:cubicBezTo>
                <a:cubicBezTo>
                  <a:pt x="1222090" y="164207"/>
                  <a:pt x="1237343" y="174171"/>
                  <a:pt x="1251857" y="185057"/>
                </a:cubicBezTo>
                <a:cubicBezTo>
                  <a:pt x="1255486" y="195943"/>
                  <a:pt x="1256839" y="207875"/>
                  <a:pt x="1262743" y="217715"/>
                </a:cubicBezTo>
                <a:cubicBezTo>
                  <a:pt x="1306405" y="290484"/>
                  <a:pt x="1262711" y="177730"/>
                  <a:pt x="1306286" y="272143"/>
                </a:cubicBezTo>
                <a:cubicBezTo>
                  <a:pt x="1322663" y="307627"/>
                  <a:pt x="1336107" y="344407"/>
                  <a:pt x="1349829" y="381000"/>
                </a:cubicBezTo>
                <a:cubicBezTo>
                  <a:pt x="1357887" y="402488"/>
                  <a:pt x="1364343" y="424543"/>
                  <a:pt x="1371600" y="446315"/>
                </a:cubicBezTo>
                <a:cubicBezTo>
                  <a:pt x="1375229" y="457201"/>
                  <a:pt x="1377355" y="468709"/>
                  <a:pt x="1382486" y="478972"/>
                </a:cubicBezTo>
                <a:cubicBezTo>
                  <a:pt x="1400893" y="515786"/>
                  <a:pt x="1405133" y="519136"/>
                  <a:pt x="1415143" y="555172"/>
                </a:cubicBezTo>
                <a:cubicBezTo>
                  <a:pt x="1430220" y="609447"/>
                  <a:pt x="1449425" y="662893"/>
                  <a:pt x="1458686" y="718457"/>
                </a:cubicBezTo>
                <a:cubicBezTo>
                  <a:pt x="1462315" y="740229"/>
                  <a:pt x="1464784" y="762226"/>
                  <a:pt x="1469572" y="783772"/>
                </a:cubicBezTo>
                <a:cubicBezTo>
                  <a:pt x="1472061" y="794973"/>
                  <a:pt x="1477305" y="805396"/>
                  <a:pt x="1480457" y="816429"/>
                </a:cubicBezTo>
                <a:cubicBezTo>
                  <a:pt x="1493449" y="861902"/>
                  <a:pt x="1493674" y="873956"/>
                  <a:pt x="1502229" y="925286"/>
                </a:cubicBezTo>
                <a:cubicBezTo>
                  <a:pt x="1512127" y="1083657"/>
                  <a:pt x="1522915" y="1151684"/>
                  <a:pt x="1502229" y="1317172"/>
                </a:cubicBezTo>
                <a:cubicBezTo>
                  <a:pt x="1500216" y="1333274"/>
                  <a:pt x="1488508" y="1346626"/>
                  <a:pt x="1480457" y="1360715"/>
                </a:cubicBezTo>
                <a:cubicBezTo>
                  <a:pt x="1459377" y="1397604"/>
                  <a:pt x="1438669" y="1417689"/>
                  <a:pt x="1404257" y="1447800"/>
                </a:cubicBezTo>
                <a:cubicBezTo>
                  <a:pt x="1394411" y="1456415"/>
                  <a:pt x="1381651" y="1461196"/>
                  <a:pt x="1371600" y="1469572"/>
                </a:cubicBezTo>
                <a:cubicBezTo>
                  <a:pt x="1359774" y="1479427"/>
                  <a:pt x="1350386" y="1491931"/>
                  <a:pt x="1338943" y="1502229"/>
                </a:cubicBezTo>
                <a:cubicBezTo>
                  <a:pt x="1314077" y="1524608"/>
                  <a:pt x="1289259" y="1547146"/>
                  <a:pt x="1262743" y="1567543"/>
                </a:cubicBezTo>
                <a:cubicBezTo>
                  <a:pt x="1242003" y="1583497"/>
                  <a:pt x="1222252" y="1602812"/>
                  <a:pt x="1197429" y="1611086"/>
                </a:cubicBezTo>
                <a:cubicBezTo>
                  <a:pt x="1073493" y="1652397"/>
                  <a:pt x="1155024" y="1631509"/>
                  <a:pt x="947057" y="1643743"/>
                </a:cubicBezTo>
                <a:cubicBezTo>
                  <a:pt x="845457" y="1640114"/>
                  <a:pt x="743478" y="1642346"/>
                  <a:pt x="642257" y="1632857"/>
                </a:cubicBezTo>
                <a:cubicBezTo>
                  <a:pt x="626101" y="1631342"/>
                  <a:pt x="612804" y="1619137"/>
                  <a:pt x="598715" y="1611086"/>
                </a:cubicBezTo>
                <a:cubicBezTo>
                  <a:pt x="553385" y="1585184"/>
                  <a:pt x="544840" y="1568097"/>
                  <a:pt x="500743" y="1524000"/>
                </a:cubicBezTo>
                <a:lnTo>
                  <a:pt x="446315" y="1469572"/>
                </a:lnTo>
                <a:cubicBezTo>
                  <a:pt x="439058" y="1462315"/>
                  <a:pt x="430701" y="1456011"/>
                  <a:pt x="424543" y="1447800"/>
                </a:cubicBezTo>
                <a:cubicBezTo>
                  <a:pt x="413657" y="1433286"/>
                  <a:pt x="403833" y="1417911"/>
                  <a:pt x="391886" y="1404257"/>
                </a:cubicBezTo>
                <a:cubicBezTo>
                  <a:pt x="378369" y="1388810"/>
                  <a:pt x="361166" y="1376743"/>
                  <a:pt x="348343" y="1360715"/>
                </a:cubicBezTo>
                <a:cubicBezTo>
                  <a:pt x="331997" y="1340283"/>
                  <a:pt x="319314" y="1317172"/>
                  <a:pt x="304800" y="1295400"/>
                </a:cubicBezTo>
                <a:lnTo>
                  <a:pt x="261257" y="1230086"/>
                </a:lnTo>
                <a:cubicBezTo>
                  <a:pt x="254000" y="1219200"/>
                  <a:pt x="245337" y="1209131"/>
                  <a:pt x="239486" y="1197429"/>
                </a:cubicBezTo>
                <a:cubicBezTo>
                  <a:pt x="232229" y="1182915"/>
                  <a:pt x="225766" y="1167975"/>
                  <a:pt x="217715" y="1153886"/>
                </a:cubicBezTo>
                <a:cubicBezTo>
                  <a:pt x="211224" y="1142527"/>
                  <a:pt x="202208" y="1132715"/>
                  <a:pt x="195943" y="1121229"/>
                </a:cubicBezTo>
                <a:cubicBezTo>
                  <a:pt x="180402" y="1092737"/>
                  <a:pt x="170403" y="1061147"/>
                  <a:pt x="152400" y="1034143"/>
                </a:cubicBezTo>
                <a:lnTo>
                  <a:pt x="108857" y="968829"/>
                </a:lnTo>
                <a:cubicBezTo>
                  <a:pt x="86203" y="878205"/>
                  <a:pt x="113788" y="967806"/>
                  <a:pt x="76200" y="892629"/>
                </a:cubicBezTo>
                <a:cubicBezTo>
                  <a:pt x="37825" y="815879"/>
                  <a:pt x="74965" y="858736"/>
                  <a:pt x="32657" y="816429"/>
                </a:cubicBezTo>
                <a:lnTo>
                  <a:pt x="10886" y="751115"/>
                </a:lnTo>
                <a:lnTo>
                  <a:pt x="0" y="718457"/>
                </a:lnTo>
                <a:cubicBezTo>
                  <a:pt x="3629" y="660400"/>
                  <a:pt x="3026" y="601923"/>
                  <a:pt x="10886" y="544286"/>
                </a:cubicBezTo>
                <a:cubicBezTo>
                  <a:pt x="13987" y="521547"/>
                  <a:pt x="16430" y="495199"/>
                  <a:pt x="32657" y="478972"/>
                </a:cubicBezTo>
                <a:lnTo>
                  <a:pt x="43543" y="468086"/>
                </a:lnTo>
                <a:lnTo>
                  <a:pt x="10886" y="511629"/>
                </a:lnTo>
                <a:close/>
              </a:path>
            </a:pathLst>
          </a:custGeom>
          <a:solidFill>
            <a:srgbClr val="0070C0"/>
          </a:solidFill>
          <a:ln w="9525" cap="flat" cmpd="sng" algn="ctr">
            <a:solidFill>
              <a:schemeClr val="tx1"/>
            </a:solidFill>
            <a:prstDash val="solid"/>
            <a:round/>
            <a:headEnd type="none" w="med" len="med"/>
            <a:tailEnd type="none" w="med" len="med"/>
          </a:ln>
          <a:effectLst/>
        </p:spPr>
        <p:txBody>
          <a:bodyPr/>
          <a:lstStyle/>
          <a:p>
            <a:pPr>
              <a:defRPr/>
            </a:pPr>
            <a:endParaRPr lang="en-US"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a:p>
            <a:pPr algn="ctr">
              <a:defRPr/>
            </a:pPr>
            <a:r>
              <a:rPr lang="ne-NP" sz="3200" dirty="0">
                <a:effectLst>
                  <a:outerShdw blurRad="38100" dist="38100" dir="2700000" algn="tl">
                    <a:srgbClr val="000000">
                      <a:alpha val="43137"/>
                    </a:srgbClr>
                  </a:outerShdw>
                </a:effectLst>
                <a:latin typeface="Preeti" pitchFamily="2" charset="0"/>
              </a:rPr>
              <a:t>वडा</a:t>
            </a:r>
            <a:endParaRPr lang="en-US" sz="3200" dirty="0">
              <a:effectLst>
                <a:outerShdw blurRad="38100" dist="38100" dir="2700000" algn="tl">
                  <a:srgbClr val="000000">
                    <a:alpha val="43137"/>
                  </a:srgbClr>
                </a:outerShdw>
              </a:effectLst>
              <a:latin typeface="Preeti" pitchFamily="2" charset="0"/>
            </a:endParaRPr>
          </a:p>
        </p:txBody>
      </p:sp>
      <p:pic>
        <p:nvPicPr>
          <p:cNvPr id="2065"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199" y="2663168"/>
            <a:ext cx="2209801"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203724">
            <a:off x="9027312" y="4432774"/>
            <a:ext cx="500946" cy="53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203724">
            <a:off x="9103512" y="5628895"/>
            <a:ext cx="500946" cy="53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599" y="2663168"/>
            <a:ext cx="1328645"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Slide Number Placeholder 3">
            <a:extLst>
              <a:ext uri="{FF2B5EF4-FFF2-40B4-BE49-F238E27FC236}">
                <a16:creationId xmlns:a16="http://schemas.microsoft.com/office/drawing/2014/main" id="{878835D9-AFC1-4A1F-A067-DC49E6911458}"/>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4</a:t>
            </a:fld>
            <a:endParaRPr lang="en-US" sz="1800" dirty="0">
              <a:latin typeface="Fontasy Himali" panose="04020500000000000000" pitchFamily="82" charset="0"/>
            </a:endParaRPr>
          </a:p>
        </p:txBody>
      </p:sp>
      <p:sp>
        <p:nvSpPr>
          <p:cNvPr id="23" name="Text Placeholder 1">
            <a:extLst>
              <a:ext uri="{FF2B5EF4-FFF2-40B4-BE49-F238E27FC236}">
                <a16:creationId xmlns:a16="http://schemas.microsoft.com/office/drawing/2014/main" id="{39214447-57E7-4740-A3FA-97D53146CC5A}"/>
              </a:ext>
            </a:extLst>
          </p:cNvPr>
          <p:cNvSpPr txBox="1">
            <a:spLocks/>
          </p:cNvSpPr>
          <p:nvPr/>
        </p:nvSpPr>
        <p:spPr>
          <a:xfrm>
            <a:off x="0" y="685800"/>
            <a:ext cx="12192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sz="2800" b="1" dirty="0">
                <a:solidFill>
                  <a:srgbClr val="002060"/>
                </a:solidFill>
                <a:latin typeface="Ganesh" pitchFamily="2" charset="0"/>
                <a:cs typeface="Kalimati" panose="00000400000000000000" pitchFamily="2"/>
              </a:rPr>
              <a:t>कृषक परिवार लगत (लगत १)</a:t>
            </a:r>
          </a:p>
        </p:txBody>
      </p:sp>
      <p:sp>
        <p:nvSpPr>
          <p:cNvPr id="24" name="TextBox 23">
            <a:extLst>
              <a:ext uri="{FF2B5EF4-FFF2-40B4-BE49-F238E27FC236}">
                <a16:creationId xmlns:a16="http://schemas.microsoft.com/office/drawing/2014/main" id="{F5C27977-F099-4A28-B30C-E2CA9773304F}"/>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3680634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203200" y="1600200"/>
            <a:ext cx="11785600" cy="3581400"/>
          </a:xfrm>
          <a:noFill/>
        </p:spPr>
        <p:txBody>
          <a:bodyPr>
            <a:noAutofit/>
          </a:bodyPr>
          <a:lstStyle/>
          <a:p>
            <a:pPr algn="just">
              <a:lnSpc>
                <a:spcPct val="170000"/>
              </a:lnSpc>
            </a:pPr>
            <a:r>
              <a:rPr lang="ne-NP" sz="2400" dirty="0">
                <a:solidFill>
                  <a:schemeClr val="dk1"/>
                </a:solidFill>
                <a:cs typeface="Kalimati" pitchFamily="2"/>
              </a:rPr>
              <a:t>गणना क्षेत्रमा गणना गर्नुपर्ने कृषि चलन सङ्ख्या यकिन गरिसकेपछि कुन कुन चलनहरूको (कृषक परिवारको) लगत २ (कृषक परिवार प्रश्नावली) भर्नुपर्ने हो भनी निश्चित गर्नुपर्दछ । </a:t>
            </a:r>
          </a:p>
          <a:p>
            <a:pPr algn="just">
              <a:lnSpc>
                <a:spcPct val="170000"/>
              </a:lnSpc>
            </a:pPr>
            <a:r>
              <a:rPr lang="ne-NP" sz="2400" dirty="0">
                <a:solidFill>
                  <a:schemeClr val="dk1"/>
                </a:solidFill>
                <a:cs typeface="Kalimati" pitchFamily="2"/>
              </a:rPr>
              <a:t>छनोटमा पर्ने कृषि चलनहरू वा कृषक परिवारहरू) निश्चित गर्ने सूत्र निम्न वमोजिम छः              </a:t>
            </a:r>
          </a:p>
          <a:p>
            <a:pPr algn="just">
              <a:lnSpc>
                <a:spcPct val="170000"/>
              </a:lnSpc>
            </a:pPr>
            <a:r>
              <a:rPr lang="ne-NP" sz="2400" dirty="0">
                <a:solidFill>
                  <a:schemeClr val="dk1"/>
                </a:solidFill>
                <a:cs typeface="Kalimati" pitchFamily="2"/>
              </a:rPr>
              <a:t>अ, अ + इ , अ + २इ, ...........अं + (न–१)इ</a:t>
            </a:r>
          </a:p>
          <a:p>
            <a:pPr algn="just">
              <a:lnSpc>
                <a:spcPct val="170000"/>
              </a:lnSpc>
            </a:pPr>
            <a:r>
              <a:rPr lang="ne-NP" sz="2400" dirty="0">
                <a:solidFill>
                  <a:schemeClr val="dk1"/>
                </a:solidFill>
                <a:cs typeface="Kalimati" pitchFamily="2"/>
              </a:rPr>
              <a:t>अर्थात् कुनै गणना क्षेत्रबाट “न” वटा कृषि चलन छान्नुपर्ने भए छानिने चलनहरुको (कृषक परिवारहरुको) क्रमसङ्ख्या माथि लेखिए वमोजिम हुन्छ ।</a:t>
            </a:r>
            <a:endParaRPr lang="en-US" sz="2400" dirty="0">
              <a:solidFill>
                <a:schemeClr val="dk1"/>
              </a:solidFill>
              <a:cs typeface="Kalimati" pitchFamily="2"/>
            </a:endParaRPr>
          </a:p>
        </p:txBody>
      </p:sp>
      <p:sp>
        <p:nvSpPr>
          <p:cNvPr id="19" name="Title 1"/>
          <p:cNvSpPr>
            <a:spLocks noGrp="1"/>
          </p:cNvSpPr>
          <p:nvPr>
            <p:ph type="title"/>
          </p:nvPr>
        </p:nvSpPr>
        <p:spPr>
          <a:xfrm>
            <a:off x="609600" y="274638"/>
            <a:ext cx="10972800" cy="792162"/>
          </a:xfrm>
          <a:noFill/>
        </p:spPr>
        <p:txBody>
          <a:bodyPr>
            <a:normAutofit fontScale="90000"/>
          </a:bodyPr>
          <a:lstStyle/>
          <a:p>
            <a:br>
              <a:rPr lang="en-US" sz="2000" dirty="0">
                <a:cs typeface="Kalimati" pitchFamily="2"/>
              </a:rPr>
            </a:br>
            <a:br>
              <a:rPr lang="en-US" sz="2000" dirty="0">
                <a:cs typeface="Kalimati" pitchFamily="2"/>
              </a:rPr>
            </a:br>
            <a:r>
              <a:rPr lang="ne-NP" sz="2700" b="1" dirty="0">
                <a:cs typeface="Kalimati" pitchFamily="2"/>
              </a:rPr>
              <a:t>कृषक परिवार छनोट विधि (अभ्यास) </a:t>
            </a:r>
            <a:br>
              <a:rPr lang="ne-NP" sz="2700" b="1" dirty="0">
                <a:cs typeface="Kalimati" pitchFamily="2"/>
              </a:rPr>
            </a:br>
            <a:br>
              <a:rPr lang="ne-NP" sz="2700" b="1" dirty="0">
                <a:solidFill>
                  <a:schemeClr val="bg1"/>
                </a:solidFill>
                <a:cs typeface="Kalimati" pitchFamily="2"/>
              </a:rPr>
            </a:br>
            <a:endParaRPr lang="en-US" sz="2700" b="1" dirty="0">
              <a:solidFill>
                <a:schemeClr val="bg1"/>
              </a:solidFill>
              <a:cs typeface="Kalimati" pitchFamily="2"/>
            </a:endParaRPr>
          </a:p>
        </p:txBody>
      </p:sp>
      <p:sp>
        <p:nvSpPr>
          <p:cNvPr id="5" name="Slide Number Placeholder 3">
            <a:extLst>
              <a:ext uri="{FF2B5EF4-FFF2-40B4-BE49-F238E27FC236}">
                <a16:creationId xmlns:a16="http://schemas.microsoft.com/office/drawing/2014/main" id="{E4639916-F687-449C-AE41-AD7C6CEA19CD}"/>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40</a:t>
            </a:fld>
            <a:endParaRPr lang="en-US" sz="1800" dirty="0">
              <a:latin typeface="Fontasy Himali" panose="04020500000000000000" pitchFamily="82" charset="0"/>
            </a:endParaRPr>
          </a:p>
        </p:txBody>
      </p:sp>
      <p:sp>
        <p:nvSpPr>
          <p:cNvPr id="7" name="TextBox 6">
            <a:extLst>
              <a:ext uri="{FF2B5EF4-FFF2-40B4-BE49-F238E27FC236}">
                <a16:creationId xmlns:a16="http://schemas.microsoft.com/office/drawing/2014/main" id="{A5A2A074-79BA-4929-8428-DF53C4F7AEA1}"/>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3519614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10972800" cy="5638800"/>
          </a:xfrm>
          <a:noFill/>
        </p:spPr>
        <p:txBody>
          <a:bodyPr>
            <a:normAutofit/>
          </a:bodyPr>
          <a:lstStyle/>
          <a:p>
            <a:pPr algn="just">
              <a:lnSpc>
                <a:spcPct val="180000"/>
              </a:lnSpc>
            </a:pPr>
            <a:r>
              <a:rPr lang="ne-NP" sz="2300" dirty="0">
                <a:solidFill>
                  <a:schemeClr val="dk1"/>
                </a:solidFill>
                <a:cs typeface="Kalimati" pitchFamily="2"/>
              </a:rPr>
              <a:t>साथै माथिको सूत्रमा,</a:t>
            </a:r>
          </a:p>
          <a:p>
            <a:pPr marL="0" indent="0" algn="just">
              <a:lnSpc>
                <a:spcPct val="180000"/>
              </a:lnSpc>
              <a:buNone/>
            </a:pPr>
            <a:r>
              <a:rPr lang="en-US" sz="2300" dirty="0">
                <a:solidFill>
                  <a:schemeClr val="dk1"/>
                </a:solidFill>
                <a:cs typeface="Kalimati" pitchFamily="2"/>
              </a:rPr>
              <a:t>	</a:t>
            </a:r>
            <a:r>
              <a:rPr lang="ne-NP" sz="2300" dirty="0">
                <a:solidFill>
                  <a:schemeClr val="dk1"/>
                </a:solidFill>
                <a:cs typeface="Kalimati" pitchFamily="2"/>
              </a:rPr>
              <a:t>अ = शुरू छनोट अङ्क, र </a:t>
            </a:r>
          </a:p>
          <a:p>
            <a:pPr marL="0" indent="0" algn="just">
              <a:lnSpc>
                <a:spcPct val="180000"/>
              </a:lnSpc>
              <a:buNone/>
            </a:pPr>
            <a:r>
              <a:rPr lang="en-US" sz="2300" dirty="0">
                <a:solidFill>
                  <a:schemeClr val="dk1"/>
                </a:solidFill>
                <a:cs typeface="Kalimati" pitchFamily="2"/>
              </a:rPr>
              <a:t>	</a:t>
            </a:r>
            <a:r>
              <a:rPr lang="ne-NP" sz="2300" dirty="0">
                <a:solidFill>
                  <a:schemeClr val="dk1"/>
                </a:solidFill>
                <a:cs typeface="Kalimati" pitchFamily="2"/>
              </a:rPr>
              <a:t>इ = छनोट अन्तर सङ्ख्या हो ।</a:t>
            </a:r>
          </a:p>
          <a:p>
            <a:pPr algn="just">
              <a:lnSpc>
                <a:spcPct val="180000"/>
              </a:lnSpc>
            </a:pPr>
            <a:r>
              <a:rPr lang="ne-NP" sz="2300" dirty="0">
                <a:solidFill>
                  <a:schemeClr val="dk1"/>
                </a:solidFill>
                <a:cs typeface="Kalimati" pitchFamily="2"/>
              </a:rPr>
              <a:t>यसपछि छनोट अन्तर सङ्ख्या “इ” निकाल्नु पर्दछ । छनोट अन्तर सङ्ख्या निकाल्ने सूत्र यस प्रकार छः</a:t>
            </a:r>
          </a:p>
          <a:p>
            <a:pPr algn="just">
              <a:lnSpc>
                <a:spcPct val="180000"/>
              </a:lnSpc>
            </a:pPr>
            <a:r>
              <a:rPr lang="ne-NP" sz="2300" dirty="0">
                <a:solidFill>
                  <a:schemeClr val="dk1"/>
                </a:solidFill>
                <a:cs typeface="Kalimati" pitchFamily="2"/>
              </a:rPr>
              <a:t>छनोट अन्तर सङ्ख्या (इ) = (गणना क्षेत्रको जम्मा कृषि चलन सङ्ख्या) ⁄ (न) </a:t>
            </a:r>
            <a:endParaRPr lang="ne-NP" sz="2300" dirty="0">
              <a:solidFill>
                <a:schemeClr val="dk1"/>
              </a:solidFill>
              <a:latin typeface="Times New Roman" pitchFamily="18" charset="0"/>
              <a:cs typeface="Kalimati" pitchFamily="2"/>
            </a:endParaRPr>
          </a:p>
          <a:p>
            <a:pPr marL="0" indent="0" algn="just">
              <a:lnSpc>
                <a:spcPct val="180000"/>
              </a:lnSpc>
              <a:buNone/>
            </a:pPr>
            <a:r>
              <a:rPr lang="en-US" sz="2300" dirty="0">
                <a:solidFill>
                  <a:schemeClr val="dk1"/>
                </a:solidFill>
                <a:cs typeface="Kalimati" pitchFamily="2"/>
              </a:rPr>
              <a:t>	</a:t>
            </a:r>
            <a:r>
              <a:rPr lang="ne-NP" sz="2300" dirty="0">
                <a:solidFill>
                  <a:schemeClr val="dk1"/>
                </a:solidFill>
                <a:cs typeface="Kalimati" pitchFamily="2"/>
              </a:rPr>
              <a:t>= (१०९) ⁄ (२६)	= ४.१९२ ≈४.१९</a:t>
            </a:r>
          </a:p>
          <a:p>
            <a:endParaRPr lang="ne-NP" dirty="0"/>
          </a:p>
          <a:p>
            <a:endParaRPr lang="en-US" dirty="0"/>
          </a:p>
        </p:txBody>
      </p:sp>
      <p:sp>
        <p:nvSpPr>
          <p:cNvPr id="7" name="Title 1"/>
          <p:cNvSpPr>
            <a:spLocks noGrp="1"/>
          </p:cNvSpPr>
          <p:nvPr>
            <p:ph type="title"/>
          </p:nvPr>
        </p:nvSpPr>
        <p:spPr>
          <a:xfrm>
            <a:off x="609600" y="274638"/>
            <a:ext cx="10972800" cy="639762"/>
          </a:xfrm>
          <a:noFill/>
        </p:spPr>
        <p:txBody>
          <a:bodyPr>
            <a:normAutofit fontScale="90000"/>
          </a:bodyPr>
          <a:lstStyle/>
          <a:p>
            <a:br>
              <a:rPr lang="en-US" sz="2000" dirty="0">
                <a:cs typeface="Kalimati" pitchFamily="2"/>
              </a:rPr>
            </a:br>
            <a:br>
              <a:rPr lang="en-US" sz="2000" dirty="0">
                <a:cs typeface="Kalimati" pitchFamily="2"/>
              </a:rPr>
            </a:br>
            <a:r>
              <a:rPr lang="ne-NP" sz="2700" b="1" dirty="0">
                <a:cs typeface="Kalimati" pitchFamily="2"/>
              </a:rPr>
              <a:t>कृषक परिवार छनोट विधि (अभ्यास) </a:t>
            </a:r>
            <a:br>
              <a:rPr lang="ne-NP" sz="2700" b="1" dirty="0">
                <a:cs typeface="Kalimati" pitchFamily="2"/>
              </a:rPr>
            </a:br>
            <a:br>
              <a:rPr lang="ne-NP" sz="2700" b="1" dirty="0">
                <a:solidFill>
                  <a:schemeClr val="bg1"/>
                </a:solidFill>
                <a:cs typeface="Kalimati" pitchFamily="2"/>
              </a:rPr>
            </a:br>
            <a:endParaRPr lang="en-US" sz="2700" b="1" dirty="0">
              <a:solidFill>
                <a:schemeClr val="bg1"/>
              </a:solidFill>
              <a:cs typeface="Kalimati" pitchFamily="2"/>
            </a:endParaRPr>
          </a:p>
        </p:txBody>
      </p:sp>
      <p:sp>
        <p:nvSpPr>
          <p:cNvPr id="5" name="Slide Number Placeholder 3">
            <a:extLst>
              <a:ext uri="{FF2B5EF4-FFF2-40B4-BE49-F238E27FC236}">
                <a16:creationId xmlns:a16="http://schemas.microsoft.com/office/drawing/2014/main" id="{07DACCFF-2DE7-4449-BEF7-DA06024252EE}"/>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41</a:t>
            </a:fld>
            <a:endParaRPr lang="en-US" sz="1800" dirty="0">
              <a:latin typeface="Fontasy Himali" panose="04020500000000000000" pitchFamily="82" charset="0"/>
            </a:endParaRPr>
          </a:p>
        </p:txBody>
      </p:sp>
      <p:sp>
        <p:nvSpPr>
          <p:cNvPr id="8" name="TextBox 7">
            <a:extLst>
              <a:ext uri="{FF2B5EF4-FFF2-40B4-BE49-F238E27FC236}">
                <a16:creationId xmlns:a16="http://schemas.microsoft.com/office/drawing/2014/main" id="{DD8BDAE0-B840-469F-911C-E61855E43411}"/>
              </a:ext>
            </a:extLst>
          </p:cNvPr>
          <p:cNvSpPr txBox="1"/>
          <p:nvPr/>
        </p:nvSpPr>
        <p:spPr>
          <a:xfrm>
            <a:off x="10363200" y="6488668"/>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22494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11379200" cy="5257800"/>
          </a:xfrm>
          <a:noFill/>
        </p:spPr>
        <p:txBody>
          <a:bodyPr>
            <a:noAutofit/>
          </a:bodyPr>
          <a:lstStyle/>
          <a:p>
            <a:pPr algn="just">
              <a:lnSpc>
                <a:spcPct val="150000"/>
              </a:lnSpc>
            </a:pPr>
            <a:r>
              <a:rPr lang="ne-NP" sz="2400" dirty="0">
                <a:solidFill>
                  <a:schemeClr val="dk1"/>
                </a:solidFill>
                <a:cs typeface="Kalimati" pitchFamily="2"/>
              </a:rPr>
              <a:t>गणना क्षेत्रमा गणना गर्नुपर्ने कृषि चलन सङ्ख्या यकिन गरिसकेपछि कुन कुन चलनहरूको (कृषक परिवारको) लगत २ (कृषक परिवार प्रश्नावली) भर्नुपर्ने हो भनी निश्चित गर्नुपर्दछ ।</a:t>
            </a:r>
            <a:r>
              <a:rPr lang="en-US" sz="2400" dirty="0">
                <a:solidFill>
                  <a:schemeClr val="dk1"/>
                </a:solidFill>
                <a:cs typeface="Kalimati" pitchFamily="2"/>
              </a:rPr>
              <a:t> </a:t>
            </a:r>
            <a:endParaRPr lang="ne-NP" sz="2400" dirty="0">
              <a:solidFill>
                <a:schemeClr val="dk1"/>
              </a:solidFill>
              <a:cs typeface="Kalimati" pitchFamily="2"/>
            </a:endParaRPr>
          </a:p>
          <a:p>
            <a:pPr algn="just">
              <a:lnSpc>
                <a:spcPct val="150000"/>
              </a:lnSpc>
            </a:pPr>
            <a:r>
              <a:rPr lang="ne-NP" sz="2400" dirty="0">
                <a:solidFill>
                  <a:schemeClr val="dk1"/>
                </a:solidFill>
                <a:cs typeface="Kalimati" pitchFamily="2"/>
              </a:rPr>
              <a:t>अव, सुरु छनोट अङ्क (अ) निश्चित् गर्नका लागि </a:t>
            </a:r>
            <a:r>
              <a:rPr lang="en-US" sz="2400" dirty="0">
                <a:solidFill>
                  <a:schemeClr val="dk1"/>
                </a:solidFill>
                <a:cs typeface="Kalimati" pitchFamily="2"/>
              </a:rPr>
              <a:t>Random Number Table </a:t>
            </a:r>
            <a:r>
              <a:rPr lang="ne-NP" sz="2400" dirty="0">
                <a:solidFill>
                  <a:schemeClr val="dk1"/>
                </a:solidFill>
                <a:cs typeface="Kalimati" pitchFamily="2"/>
              </a:rPr>
              <a:t>को प्रयोग गर्नुपर्दछ । </a:t>
            </a:r>
          </a:p>
          <a:p>
            <a:pPr algn="just">
              <a:lnSpc>
                <a:spcPct val="150000"/>
              </a:lnSpc>
            </a:pPr>
            <a:r>
              <a:rPr lang="ne-NP" sz="2400" dirty="0">
                <a:solidFill>
                  <a:schemeClr val="dk1"/>
                </a:solidFill>
                <a:cs typeface="Kalimati" pitchFamily="2"/>
              </a:rPr>
              <a:t>यो उदाहरणमा शुरू छनोट अङ्क १, २, ३, र ४ मध्ये एक अङ्क निकाल्नु पर्दछ । </a:t>
            </a:r>
          </a:p>
          <a:p>
            <a:pPr algn="just">
              <a:lnSpc>
                <a:spcPct val="150000"/>
              </a:lnSpc>
            </a:pPr>
            <a:r>
              <a:rPr lang="ne-NP" sz="2400" dirty="0">
                <a:solidFill>
                  <a:schemeClr val="dk1"/>
                </a:solidFill>
                <a:cs typeface="Kalimati" pitchFamily="2"/>
              </a:rPr>
              <a:t>यसका लागि </a:t>
            </a:r>
            <a:r>
              <a:rPr lang="en-US" sz="2400" dirty="0">
                <a:solidFill>
                  <a:schemeClr val="dk1"/>
                </a:solidFill>
                <a:latin typeface="Times New Roman" pitchFamily="18" charset="0"/>
                <a:cs typeface="Kalimati" pitchFamily="2"/>
              </a:rPr>
              <a:t>Random Number Table </a:t>
            </a:r>
            <a:r>
              <a:rPr lang="ne-NP" sz="2400" dirty="0">
                <a:solidFill>
                  <a:schemeClr val="dk1"/>
                </a:solidFill>
                <a:cs typeface="Kalimati" pitchFamily="2"/>
              </a:rPr>
              <a:t>प्रयोग गर्ने तरिका अनुसूची ३ (पृष्ठ ६३) मा र दैवी संख्या तालिका </a:t>
            </a:r>
            <a:r>
              <a:rPr lang="en-US" sz="2400" dirty="0">
                <a:solidFill>
                  <a:schemeClr val="dk1"/>
                </a:solidFill>
                <a:cs typeface="Kalimati" pitchFamily="2"/>
              </a:rPr>
              <a:t>(Random Number Table)  </a:t>
            </a:r>
            <a:r>
              <a:rPr lang="ne-NP" sz="2400" dirty="0">
                <a:solidFill>
                  <a:schemeClr val="dk1"/>
                </a:solidFill>
                <a:cs typeface="Kalimati" pitchFamily="2"/>
              </a:rPr>
              <a:t>सुपरिवेक्षक पुस्तिकाको अनुसूची ४ (पृष्ठ ६५) मा दिइएको छ ।</a:t>
            </a:r>
            <a:endParaRPr lang="en-US" sz="2400" dirty="0">
              <a:solidFill>
                <a:schemeClr val="dk1"/>
              </a:solidFill>
              <a:cs typeface="Kalimati" pitchFamily="2"/>
            </a:endParaRPr>
          </a:p>
        </p:txBody>
      </p:sp>
      <p:sp>
        <p:nvSpPr>
          <p:cNvPr id="7" name="Title 1"/>
          <p:cNvSpPr>
            <a:spLocks noGrp="1"/>
          </p:cNvSpPr>
          <p:nvPr>
            <p:ph type="title"/>
          </p:nvPr>
        </p:nvSpPr>
        <p:spPr>
          <a:xfrm>
            <a:off x="609600" y="152400"/>
            <a:ext cx="10972800" cy="1143000"/>
          </a:xfrm>
          <a:noFill/>
        </p:spPr>
        <p:txBody>
          <a:bodyPr>
            <a:normAutofit fontScale="90000"/>
          </a:bodyPr>
          <a:lstStyle/>
          <a:p>
            <a:br>
              <a:rPr lang="en-US" sz="2000" dirty="0">
                <a:cs typeface="Kalimati" pitchFamily="2"/>
              </a:rPr>
            </a:br>
            <a:br>
              <a:rPr lang="en-US" sz="2000" dirty="0">
                <a:cs typeface="Kalimati" pitchFamily="2"/>
              </a:rPr>
            </a:br>
            <a:br>
              <a:rPr lang="en-US" sz="2000" dirty="0">
                <a:cs typeface="Kalimati" pitchFamily="2"/>
              </a:rPr>
            </a:br>
            <a:r>
              <a:rPr lang="ne-NP" sz="2700" b="1" dirty="0">
                <a:cs typeface="Kalimati" pitchFamily="2"/>
              </a:rPr>
              <a:t>कृषक परिवार छनोट विधि (अभ्यास) </a:t>
            </a:r>
            <a:br>
              <a:rPr lang="ne-NP" sz="2700" b="1" dirty="0">
                <a:cs typeface="Kalimati" pitchFamily="2"/>
              </a:rPr>
            </a:br>
            <a:br>
              <a:rPr lang="ne-NP" sz="2700" dirty="0">
                <a:cs typeface="Kalimati" pitchFamily="2"/>
              </a:rPr>
            </a:br>
            <a:endParaRPr lang="en-US" sz="2700" dirty="0">
              <a:cs typeface="Kalimati" pitchFamily="2"/>
            </a:endParaRPr>
          </a:p>
        </p:txBody>
      </p:sp>
      <p:sp>
        <p:nvSpPr>
          <p:cNvPr id="5" name="Slide Number Placeholder 3">
            <a:extLst>
              <a:ext uri="{FF2B5EF4-FFF2-40B4-BE49-F238E27FC236}">
                <a16:creationId xmlns:a16="http://schemas.microsoft.com/office/drawing/2014/main" id="{47AC94E1-F299-464D-B9C8-7D6C79B9AE9E}"/>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42</a:t>
            </a:fld>
            <a:endParaRPr lang="en-US" sz="1800" dirty="0">
              <a:latin typeface="Fontasy Himali" panose="04020500000000000000" pitchFamily="82" charset="0"/>
            </a:endParaRPr>
          </a:p>
        </p:txBody>
      </p:sp>
      <p:sp>
        <p:nvSpPr>
          <p:cNvPr id="8" name="TextBox 7">
            <a:extLst>
              <a:ext uri="{FF2B5EF4-FFF2-40B4-BE49-F238E27FC236}">
                <a16:creationId xmlns:a16="http://schemas.microsoft.com/office/drawing/2014/main" id="{58CD2726-86A7-4CB3-A2E6-0B5034CF483C}"/>
              </a:ext>
            </a:extLst>
          </p:cNvPr>
          <p:cNvSpPr txBox="1"/>
          <p:nvPr/>
        </p:nvSpPr>
        <p:spPr>
          <a:xfrm>
            <a:off x="10363200" y="6488668"/>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265271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53" t="24496" r="11222" b="7131"/>
          <a:stretch/>
        </p:blipFill>
        <p:spPr bwMode="auto">
          <a:xfrm>
            <a:off x="28354" y="838200"/>
            <a:ext cx="12163647"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a:off x="5994400" y="1524000"/>
            <a:ext cx="290624" cy="304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3">
            <a:extLst>
              <a:ext uri="{FF2B5EF4-FFF2-40B4-BE49-F238E27FC236}">
                <a16:creationId xmlns:a16="http://schemas.microsoft.com/office/drawing/2014/main" id="{DC17A569-85D1-4152-A2D4-64F12375DC4A}"/>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43</a:t>
            </a:fld>
            <a:endParaRPr lang="en-US" sz="1800" dirty="0">
              <a:latin typeface="Fontasy Himali" panose="04020500000000000000" pitchFamily="82" charset="0"/>
            </a:endParaRPr>
          </a:p>
        </p:txBody>
      </p:sp>
      <p:sp>
        <p:nvSpPr>
          <p:cNvPr id="7" name="TextBox 6">
            <a:extLst>
              <a:ext uri="{FF2B5EF4-FFF2-40B4-BE49-F238E27FC236}">
                <a16:creationId xmlns:a16="http://schemas.microsoft.com/office/drawing/2014/main" id="{08ED628D-0C0D-4DE7-A41F-533AF9E8689C}"/>
              </a:ext>
            </a:extLst>
          </p:cNvPr>
          <p:cNvSpPr txBox="1"/>
          <p:nvPr/>
        </p:nvSpPr>
        <p:spPr>
          <a:xfrm>
            <a:off x="10363200" y="6488668"/>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1880958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676400"/>
            <a:ext cx="11785600" cy="4191000"/>
          </a:xfrm>
          <a:noFill/>
        </p:spPr>
        <p:txBody>
          <a:bodyPr>
            <a:noAutofit/>
          </a:bodyPr>
          <a:lstStyle/>
          <a:p>
            <a:pPr algn="just">
              <a:lnSpc>
                <a:spcPct val="150000"/>
              </a:lnSpc>
            </a:pPr>
            <a:r>
              <a:rPr lang="ne-NP" sz="2400" dirty="0">
                <a:solidFill>
                  <a:schemeClr val="dk1"/>
                </a:solidFill>
                <a:cs typeface="Kalimati" pitchFamily="2"/>
              </a:rPr>
              <a:t>मानौ</a:t>
            </a:r>
            <a:r>
              <a:rPr lang="en-US" sz="2400" dirty="0">
                <a:solidFill>
                  <a:schemeClr val="dk1"/>
                </a:solidFill>
                <a:cs typeface="Kalimati" pitchFamily="2"/>
              </a:rPr>
              <a:t> </a:t>
            </a:r>
            <a:r>
              <a:rPr lang="ne-NP" sz="2400" dirty="0">
                <a:solidFill>
                  <a:schemeClr val="dk1"/>
                </a:solidFill>
                <a:cs typeface="Kalimati" pitchFamily="2"/>
              </a:rPr>
              <a:t>त्यस गणना क्षेत्र भित्रको मुख्य स्थानको नाम </a:t>
            </a:r>
            <a:r>
              <a:rPr lang="ne-NP" sz="2400" b="1" dirty="0">
                <a:solidFill>
                  <a:schemeClr val="dk1"/>
                </a:solidFill>
                <a:cs typeface="Kalimati" pitchFamily="2"/>
              </a:rPr>
              <a:t>मानपुर</a:t>
            </a:r>
            <a:r>
              <a:rPr lang="ne-NP" sz="2400" dirty="0">
                <a:solidFill>
                  <a:schemeClr val="dk1"/>
                </a:solidFill>
                <a:cs typeface="Kalimati" pitchFamily="2"/>
              </a:rPr>
              <a:t> छ भने </a:t>
            </a:r>
            <a:r>
              <a:rPr lang="en-US" sz="2400" dirty="0">
                <a:solidFill>
                  <a:schemeClr val="dk1"/>
                </a:solidFill>
                <a:latin typeface="Times New Roman" pitchFamily="18" charset="0"/>
                <a:cs typeface="Kalimati" pitchFamily="2"/>
              </a:rPr>
              <a:t>Random Number Table </a:t>
            </a:r>
            <a:r>
              <a:rPr lang="ne-NP" sz="2400" dirty="0">
                <a:solidFill>
                  <a:schemeClr val="dk1"/>
                </a:solidFill>
                <a:cs typeface="Kalimati" pitchFamily="2"/>
              </a:rPr>
              <a:t>बाट</a:t>
            </a:r>
            <a:r>
              <a:rPr lang="en-US" sz="2400" dirty="0">
                <a:solidFill>
                  <a:schemeClr val="dk1"/>
                </a:solidFill>
                <a:cs typeface="Kalimati" pitchFamily="2"/>
              </a:rPr>
              <a:t> M </a:t>
            </a:r>
            <a:r>
              <a:rPr lang="ne-NP" sz="2400" dirty="0">
                <a:solidFill>
                  <a:schemeClr val="dk1"/>
                </a:solidFill>
                <a:cs typeface="Kalimati" pitchFamily="2"/>
              </a:rPr>
              <a:t>को लाइनमा सिधै तलतिर हेर्दा १ देखि ४ सम्म जुन पहिला आउछ त्यो संख्या नै पहिलो छनोटमा पर्ने कृषिचलन संख्या लिनुपर्दछ । </a:t>
            </a:r>
          </a:p>
          <a:p>
            <a:pPr algn="just">
              <a:lnSpc>
                <a:spcPct val="150000"/>
              </a:lnSpc>
            </a:pPr>
            <a:r>
              <a:rPr lang="ne-NP" sz="2400" dirty="0">
                <a:solidFill>
                  <a:schemeClr val="dk1"/>
                </a:solidFill>
                <a:cs typeface="Kalimati" pitchFamily="2"/>
              </a:rPr>
              <a:t>यहाँ पहिला ३ आएकोले  तेश्रो कृषिचलनलाई शुरुको छनोट कृषिचलन मान्नुपर्दछ । </a:t>
            </a:r>
          </a:p>
          <a:p>
            <a:pPr algn="just">
              <a:lnSpc>
                <a:spcPct val="150000"/>
              </a:lnSpc>
            </a:pPr>
            <a:r>
              <a:rPr lang="ne-NP" sz="2400" dirty="0">
                <a:solidFill>
                  <a:schemeClr val="dk1"/>
                </a:solidFill>
                <a:cs typeface="Kalimati" pitchFamily="2"/>
              </a:rPr>
              <a:t>अव यसमा हरेक पटक छनोट अन्तर जोड्दै क्रमशः कृषिचलनहरु छान्दै जानुपर्दछ । </a:t>
            </a:r>
          </a:p>
          <a:p>
            <a:pPr algn="just">
              <a:lnSpc>
                <a:spcPct val="150000"/>
              </a:lnSpc>
            </a:pPr>
            <a:r>
              <a:rPr lang="ne-NP" sz="2400" dirty="0">
                <a:solidFill>
                  <a:schemeClr val="dk1"/>
                </a:solidFill>
                <a:cs typeface="Kalimati" pitchFamily="2"/>
              </a:rPr>
              <a:t>यसरी छान्दा अन्तिम छनोट हुने कृषिचलन संख्या त्यो गणना क्षेत्रको अन्तिम कृषिचलन संख्या भन्दा बढी हुनै सक्दैन भएमा छनोट विधि मिलेन भन्ने बुझ्नुपर्दछ ।</a:t>
            </a:r>
          </a:p>
        </p:txBody>
      </p:sp>
      <p:sp>
        <p:nvSpPr>
          <p:cNvPr id="7" name="Title 1"/>
          <p:cNvSpPr>
            <a:spLocks noGrp="1"/>
          </p:cNvSpPr>
          <p:nvPr>
            <p:ph type="title"/>
          </p:nvPr>
        </p:nvSpPr>
        <p:spPr>
          <a:xfrm>
            <a:off x="533400" y="457200"/>
            <a:ext cx="10972800" cy="990600"/>
          </a:xfrm>
          <a:noFill/>
        </p:spPr>
        <p:txBody>
          <a:bodyPr>
            <a:noAutofit/>
          </a:bodyPr>
          <a:lstStyle/>
          <a:p>
            <a:br>
              <a:rPr lang="en-US" sz="2000" dirty="0">
                <a:cs typeface="Kalimati" pitchFamily="2"/>
              </a:rPr>
            </a:br>
            <a:r>
              <a:rPr lang="ne-NP" sz="2800" b="1" dirty="0">
                <a:cs typeface="Kalimati" pitchFamily="2"/>
              </a:rPr>
              <a:t>कृषक परिवार छनोट विधि (अभ्यास</a:t>
            </a:r>
            <a:r>
              <a:rPr lang="ne-NP" sz="2800" dirty="0">
                <a:cs typeface="Kalimati" pitchFamily="2"/>
              </a:rPr>
              <a:t>) </a:t>
            </a:r>
            <a:br>
              <a:rPr lang="ne-NP" sz="2800" dirty="0">
                <a:cs typeface="Kalimati" pitchFamily="2"/>
              </a:rPr>
            </a:br>
            <a:br>
              <a:rPr lang="ne-NP" sz="2800" dirty="0">
                <a:cs typeface="Kalimati" pitchFamily="2"/>
              </a:rPr>
            </a:br>
            <a:endParaRPr lang="en-US" sz="2800" dirty="0">
              <a:cs typeface="Kalimati" pitchFamily="2"/>
            </a:endParaRPr>
          </a:p>
        </p:txBody>
      </p:sp>
      <p:sp>
        <p:nvSpPr>
          <p:cNvPr id="5" name="Slide Number Placeholder 3">
            <a:extLst>
              <a:ext uri="{FF2B5EF4-FFF2-40B4-BE49-F238E27FC236}">
                <a16:creationId xmlns:a16="http://schemas.microsoft.com/office/drawing/2014/main" id="{392B3318-30CD-4B07-9A1F-48609E8049DE}"/>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44</a:t>
            </a:fld>
            <a:endParaRPr lang="en-US" sz="1800" dirty="0">
              <a:latin typeface="Fontasy Himali" panose="04020500000000000000" pitchFamily="82" charset="0"/>
            </a:endParaRPr>
          </a:p>
        </p:txBody>
      </p:sp>
      <p:sp>
        <p:nvSpPr>
          <p:cNvPr id="8" name="TextBox 7">
            <a:extLst>
              <a:ext uri="{FF2B5EF4-FFF2-40B4-BE49-F238E27FC236}">
                <a16:creationId xmlns:a16="http://schemas.microsoft.com/office/drawing/2014/main" id="{9862F427-4AEE-472D-A8FE-003B24177FA9}"/>
              </a:ext>
            </a:extLst>
          </p:cNvPr>
          <p:cNvSpPr txBox="1"/>
          <p:nvPr/>
        </p:nvSpPr>
        <p:spPr>
          <a:xfrm>
            <a:off x="10363200" y="6488668"/>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1779934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1379200" cy="4953000"/>
          </a:xfrm>
          <a:noFill/>
        </p:spPr>
        <p:txBody>
          <a:bodyPr>
            <a:noAutofit/>
          </a:bodyPr>
          <a:lstStyle/>
          <a:p>
            <a:pPr marL="0" indent="0" algn="just">
              <a:lnSpc>
                <a:spcPct val="200000"/>
              </a:lnSpc>
              <a:buNone/>
            </a:pPr>
            <a:r>
              <a:rPr lang="ne-NP" sz="2400" dirty="0">
                <a:solidFill>
                  <a:schemeClr val="dk1"/>
                </a:solidFill>
                <a:cs typeface="Kalimati" pitchFamily="2"/>
              </a:rPr>
              <a:t>फेरि एक पटक माथिको उदाहरण हेरौः</a:t>
            </a:r>
          </a:p>
          <a:p>
            <a:pPr marL="0" indent="0" algn="just">
              <a:lnSpc>
                <a:spcPct val="200000"/>
              </a:lnSpc>
              <a:buNone/>
            </a:pPr>
            <a:r>
              <a:rPr lang="ne-NP" sz="2400" dirty="0">
                <a:solidFill>
                  <a:schemeClr val="dk1"/>
                </a:solidFill>
                <a:cs typeface="Kalimati" pitchFamily="2"/>
              </a:rPr>
              <a:t>	यसमा, गणना गर्नुपर्ने कृषि चलनहरुको सङ्ख्या (न)</a:t>
            </a:r>
            <a:r>
              <a:rPr lang="en-US" sz="2400" dirty="0">
                <a:solidFill>
                  <a:schemeClr val="dk1"/>
                </a:solidFill>
                <a:cs typeface="Kalimati" pitchFamily="2"/>
              </a:rPr>
              <a:t> </a:t>
            </a:r>
            <a:r>
              <a:rPr lang="en-US" sz="2400" dirty="0">
                <a:solidFill>
                  <a:schemeClr val="dk1"/>
                </a:solidFill>
                <a:cs typeface="Kalimati" pitchFamily="2"/>
                <a:sym typeface="Symbol"/>
              </a:rPr>
              <a:t> </a:t>
            </a:r>
            <a:r>
              <a:rPr lang="ne-NP" sz="2400" dirty="0">
                <a:solidFill>
                  <a:schemeClr val="dk1"/>
                </a:solidFill>
                <a:cs typeface="Kalimati" pitchFamily="2"/>
              </a:rPr>
              <a:t>२६</a:t>
            </a:r>
          </a:p>
          <a:p>
            <a:pPr marL="0" indent="0" algn="just">
              <a:lnSpc>
                <a:spcPct val="200000"/>
              </a:lnSpc>
              <a:buNone/>
            </a:pPr>
            <a:r>
              <a:rPr lang="ne-NP" sz="2400" dirty="0">
                <a:solidFill>
                  <a:schemeClr val="dk1"/>
                </a:solidFill>
                <a:cs typeface="Kalimati" pitchFamily="2"/>
              </a:rPr>
              <a:t>	छनोट अन्तर सङ्ख्या (इ)</a:t>
            </a:r>
            <a:r>
              <a:rPr lang="en-US" sz="2400" dirty="0">
                <a:solidFill>
                  <a:schemeClr val="dk1"/>
                </a:solidFill>
                <a:cs typeface="Kalimati" pitchFamily="2"/>
                <a:sym typeface="Symbol"/>
              </a:rPr>
              <a:t>  </a:t>
            </a:r>
            <a:r>
              <a:rPr lang="ne-NP" sz="2400" dirty="0">
                <a:solidFill>
                  <a:schemeClr val="dk1"/>
                </a:solidFill>
                <a:cs typeface="Kalimati" pitchFamily="2"/>
              </a:rPr>
              <a:t>४.१९</a:t>
            </a:r>
          </a:p>
          <a:p>
            <a:pPr marL="0" indent="0" algn="just">
              <a:lnSpc>
                <a:spcPct val="200000"/>
              </a:lnSpc>
              <a:buNone/>
            </a:pPr>
            <a:r>
              <a:rPr lang="ne-NP" sz="2400" dirty="0">
                <a:solidFill>
                  <a:schemeClr val="dk1"/>
                </a:solidFill>
                <a:cs typeface="Kalimati" pitchFamily="2"/>
              </a:rPr>
              <a:t>	मानौ, सुरु छनोट अङ्क (अ)</a:t>
            </a:r>
            <a:r>
              <a:rPr lang="en-US" sz="2400" dirty="0">
                <a:solidFill>
                  <a:schemeClr val="dk1"/>
                </a:solidFill>
                <a:cs typeface="Kalimati" pitchFamily="2"/>
                <a:sym typeface="Symbol"/>
              </a:rPr>
              <a:t>  </a:t>
            </a:r>
            <a:r>
              <a:rPr lang="ne-NP" sz="2400" dirty="0">
                <a:solidFill>
                  <a:schemeClr val="dk1"/>
                </a:solidFill>
                <a:cs typeface="Kalimati" pitchFamily="2"/>
              </a:rPr>
              <a:t>३ </a:t>
            </a:r>
          </a:p>
          <a:p>
            <a:pPr marL="0" indent="0" algn="just">
              <a:lnSpc>
                <a:spcPct val="200000"/>
              </a:lnSpc>
              <a:buNone/>
            </a:pPr>
            <a:r>
              <a:rPr lang="ne-NP" sz="2400" dirty="0">
                <a:solidFill>
                  <a:schemeClr val="dk1"/>
                </a:solidFill>
                <a:cs typeface="Kalimati" pitchFamily="2"/>
              </a:rPr>
              <a:t>यहाँ, गणनाका लागि छानिएका कृषि चलन वा मुख्य कृषकहरूको क्रमसङ्ख्या यस्तो हुन्छ ।</a:t>
            </a:r>
            <a:endParaRPr lang="en-US" sz="2400" dirty="0">
              <a:solidFill>
                <a:schemeClr val="dk1"/>
              </a:solidFill>
              <a:cs typeface="Kalimati" pitchFamily="2"/>
            </a:endParaRPr>
          </a:p>
        </p:txBody>
      </p:sp>
      <p:sp>
        <p:nvSpPr>
          <p:cNvPr id="7" name="Title 1"/>
          <p:cNvSpPr>
            <a:spLocks noGrp="1"/>
          </p:cNvSpPr>
          <p:nvPr>
            <p:ph type="title"/>
          </p:nvPr>
        </p:nvSpPr>
        <p:spPr>
          <a:xfrm>
            <a:off x="609600" y="533400"/>
            <a:ext cx="10972800" cy="990600"/>
          </a:xfrm>
          <a:noFill/>
        </p:spPr>
        <p:txBody>
          <a:bodyPr>
            <a:noAutofit/>
          </a:bodyPr>
          <a:lstStyle/>
          <a:p>
            <a:br>
              <a:rPr lang="en-US" sz="2400" dirty="0">
                <a:cs typeface="Kalimati" pitchFamily="2"/>
              </a:rPr>
            </a:br>
            <a:r>
              <a:rPr lang="ne-NP" sz="3200" b="1" dirty="0">
                <a:cs typeface="Kalimati" pitchFamily="2"/>
              </a:rPr>
              <a:t>कृषक परिवार छनोट विधि (अभ्यास) </a:t>
            </a:r>
            <a:br>
              <a:rPr lang="ne-NP" sz="3200" b="1" dirty="0">
                <a:cs typeface="Kalimati" pitchFamily="2"/>
              </a:rPr>
            </a:br>
            <a:br>
              <a:rPr lang="ne-NP" sz="3200" b="1" dirty="0">
                <a:cs typeface="Kalimati" pitchFamily="2"/>
              </a:rPr>
            </a:br>
            <a:endParaRPr lang="en-US" sz="3200" b="1" dirty="0">
              <a:cs typeface="Kalimati" pitchFamily="2"/>
            </a:endParaRPr>
          </a:p>
        </p:txBody>
      </p:sp>
      <p:sp>
        <p:nvSpPr>
          <p:cNvPr id="5" name="Slide Number Placeholder 3">
            <a:extLst>
              <a:ext uri="{FF2B5EF4-FFF2-40B4-BE49-F238E27FC236}">
                <a16:creationId xmlns:a16="http://schemas.microsoft.com/office/drawing/2014/main" id="{2AEA6CF3-446B-4CDA-800C-D05C0B85C24E}"/>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45</a:t>
            </a:fld>
            <a:endParaRPr lang="en-US" sz="1800" dirty="0">
              <a:latin typeface="Fontasy Himali" panose="04020500000000000000" pitchFamily="82" charset="0"/>
            </a:endParaRPr>
          </a:p>
        </p:txBody>
      </p:sp>
      <p:sp>
        <p:nvSpPr>
          <p:cNvPr id="8" name="TextBox 7">
            <a:extLst>
              <a:ext uri="{FF2B5EF4-FFF2-40B4-BE49-F238E27FC236}">
                <a16:creationId xmlns:a16="http://schemas.microsoft.com/office/drawing/2014/main" id="{7C6B6635-AEBF-481C-A572-587D5B10EC1D}"/>
              </a:ext>
            </a:extLst>
          </p:cNvPr>
          <p:cNvSpPr txBox="1"/>
          <p:nvPr/>
        </p:nvSpPr>
        <p:spPr>
          <a:xfrm>
            <a:off x="10363200" y="6488668"/>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2028723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122238"/>
            <a:ext cx="10972800" cy="563562"/>
          </a:xfrm>
          <a:noFill/>
        </p:spPr>
        <p:txBody>
          <a:bodyPr>
            <a:normAutofit fontScale="90000"/>
          </a:bodyPr>
          <a:lstStyle/>
          <a:p>
            <a:br>
              <a:rPr lang="en-US" sz="2000" dirty="0">
                <a:cs typeface="Kalimati" pitchFamily="2"/>
              </a:rPr>
            </a:br>
            <a:br>
              <a:rPr lang="en-US" sz="2000" dirty="0">
                <a:cs typeface="Kalimati" pitchFamily="2"/>
              </a:rPr>
            </a:br>
            <a:r>
              <a:rPr lang="ne-NP" sz="2700" b="1" dirty="0">
                <a:cs typeface="Kalimati" pitchFamily="2"/>
              </a:rPr>
              <a:t>कृषक परिवार छनोट विधि (अभ्यास</a:t>
            </a:r>
            <a:r>
              <a:rPr lang="ne-NP" sz="2700" dirty="0">
                <a:cs typeface="Kalimati" pitchFamily="2"/>
              </a:rPr>
              <a:t>) </a:t>
            </a:r>
            <a:br>
              <a:rPr lang="ne-NP" sz="2700" dirty="0">
                <a:cs typeface="Kalimati" pitchFamily="2"/>
              </a:rPr>
            </a:br>
            <a:br>
              <a:rPr lang="ne-NP" sz="2700" dirty="0">
                <a:cs typeface="Kalimati" pitchFamily="2"/>
              </a:rPr>
            </a:br>
            <a:endParaRPr lang="en-US" sz="2700" dirty="0">
              <a:cs typeface="Kalimati" pitchFamily="2"/>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55" y="1219200"/>
            <a:ext cx="11788645" cy="5486400"/>
          </a:xfrm>
          <a:prstGeom prst="rect">
            <a:avLst/>
          </a:prstGeom>
          <a:noFill/>
          <a:ln>
            <a:noFill/>
          </a:ln>
          <a:effectLst/>
        </p:spPr>
      </p:pic>
      <p:sp>
        <p:nvSpPr>
          <p:cNvPr id="5" name="Slide Number Placeholder 3">
            <a:extLst>
              <a:ext uri="{FF2B5EF4-FFF2-40B4-BE49-F238E27FC236}">
                <a16:creationId xmlns:a16="http://schemas.microsoft.com/office/drawing/2014/main" id="{0EB8512D-3191-4FBD-A50C-CF7687E1A09C}"/>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46</a:t>
            </a:fld>
            <a:endParaRPr lang="en-US" sz="1800" dirty="0">
              <a:latin typeface="Fontasy Himali" panose="04020500000000000000" pitchFamily="82" charset="0"/>
            </a:endParaRPr>
          </a:p>
        </p:txBody>
      </p:sp>
      <p:sp>
        <p:nvSpPr>
          <p:cNvPr id="8" name="TextBox 7">
            <a:extLst>
              <a:ext uri="{FF2B5EF4-FFF2-40B4-BE49-F238E27FC236}">
                <a16:creationId xmlns:a16="http://schemas.microsoft.com/office/drawing/2014/main" id="{D45F30C0-C990-4A95-B0F8-F4452EA75E18}"/>
              </a:ext>
            </a:extLst>
          </p:cNvPr>
          <p:cNvSpPr txBox="1"/>
          <p:nvPr/>
        </p:nvSpPr>
        <p:spPr>
          <a:xfrm>
            <a:off x="10363200" y="6488668"/>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2085835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76200"/>
            <a:ext cx="10972800" cy="838200"/>
          </a:xfrm>
          <a:noFill/>
        </p:spPr>
        <p:txBody>
          <a:bodyPr>
            <a:normAutofit fontScale="90000"/>
          </a:bodyPr>
          <a:lstStyle/>
          <a:p>
            <a:br>
              <a:rPr lang="en-US" sz="2000" dirty="0">
                <a:cs typeface="Kalimati" pitchFamily="2"/>
              </a:rPr>
            </a:br>
            <a:br>
              <a:rPr lang="en-US" sz="2000" dirty="0">
                <a:cs typeface="Kalimati" pitchFamily="2"/>
              </a:rPr>
            </a:br>
            <a:r>
              <a:rPr lang="ne-NP" sz="2700" dirty="0">
                <a:solidFill>
                  <a:schemeClr val="bg1"/>
                </a:solidFill>
                <a:cs typeface="Kalimati" pitchFamily="2"/>
              </a:rPr>
              <a:t>कृषक परिवार छनोट विधि (अभ्यास) </a:t>
            </a:r>
            <a:br>
              <a:rPr lang="ne-NP" sz="2700" dirty="0">
                <a:solidFill>
                  <a:schemeClr val="bg1"/>
                </a:solidFill>
                <a:cs typeface="Kalimati" pitchFamily="2"/>
              </a:rPr>
            </a:br>
            <a:br>
              <a:rPr lang="ne-NP" sz="2700" dirty="0">
                <a:solidFill>
                  <a:schemeClr val="bg1"/>
                </a:solidFill>
                <a:cs typeface="Kalimati" pitchFamily="2"/>
              </a:rPr>
            </a:br>
            <a:endParaRPr lang="en-US" sz="2700" dirty="0">
              <a:solidFill>
                <a:schemeClr val="bg1"/>
              </a:solidFill>
              <a:cs typeface="Kalimati" pitchFamily="2"/>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90600"/>
            <a:ext cx="11049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a:extLst>
              <a:ext uri="{FF2B5EF4-FFF2-40B4-BE49-F238E27FC236}">
                <a16:creationId xmlns:a16="http://schemas.microsoft.com/office/drawing/2014/main" id="{73DFF69F-6C61-4B55-9F5E-0E3510A0B8F2}"/>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47</a:t>
            </a:fld>
            <a:endParaRPr lang="en-US" sz="1800" dirty="0">
              <a:latin typeface="Fontasy Himali" panose="04020500000000000000" pitchFamily="82" charset="0"/>
            </a:endParaRPr>
          </a:p>
        </p:txBody>
      </p:sp>
      <p:sp>
        <p:nvSpPr>
          <p:cNvPr id="8" name="TextBox 7">
            <a:extLst>
              <a:ext uri="{FF2B5EF4-FFF2-40B4-BE49-F238E27FC236}">
                <a16:creationId xmlns:a16="http://schemas.microsoft.com/office/drawing/2014/main" id="{EEBDF0E9-067B-4D59-82FA-4FA0BE18CF27}"/>
              </a:ext>
            </a:extLst>
          </p:cNvPr>
          <p:cNvSpPr txBox="1"/>
          <p:nvPr/>
        </p:nvSpPr>
        <p:spPr>
          <a:xfrm>
            <a:off x="10363200" y="6488668"/>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78980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228600"/>
            <a:ext cx="10972800" cy="762000"/>
          </a:xfrm>
          <a:noFill/>
        </p:spPr>
        <p:txBody>
          <a:bodyPr>
            <a:normAutofit fontScale="90000"/>
          </a:bodyPr>
          <a:lstStyle/>
          <a:p>
            <a:br>
              <a:rPr lang="en-US" sz="2000" dirty="0">
                <a:cs typeface="Kalimati" pitchFamily="2"/>
              </a:rPr>
            </a:br>
            <a:br>
              <a:rPr lang="en-US" sz="2000" dirty="0">
                <a:cs typeface="Kalimati" pitchFamily="2"/>
              </a:rPr>
            </a:br>
            <a:r>
              <a:rPr lang="ne-NP" sz="2700" b="1" dirty="0">
                <a:cs typeface="Kalimati" pitchFamily="2"/>
              </a:rPr>
              <a:t>कृषक परिवार छनोट विधि (अभ्यास) </a:t>
            </a:r>
            <a:br>
              <a:rPr lang="ne-NP" sz="2700" b="1" dirty="0">
                <a:cs typeface="Kalimati" pitchFamily="2"/>
              </a:rPr>
            </a:br>
            <a:br>
              <a:rPr lang="ne-NP" sz="2700" b="1" dirty="0">
                <a:cs typeface="Kalimati" pitchFamily="2"/>
              </a:rPr>
            </a:br>
            <a:endParaRPr lang="en-US" sz="2700" b="1" dirty="0">
              <a:cs typeface="Kalimati" pitchFamily="2"/>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79" t="18703" r="23229" b="8519"/>
          <a:stretch/>
        </p:blipFill>
        <p:spPr bwMode="auto">
          <a:xfrm>
            <a:off x="1016000" y="1282700"/>
            <a:ext cx="10464800"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a:extLst>
              <a:ext uri="{FF2B5EF4-FFF2-40B4-BE49-F238E27FC236}">
                <a16:creationId xmlns:a16="http://schemas.microsoft.com/office/drawing/2014/main" id="{93AA29B1-F05E-4E26-8D2B-291231E09A1D}"/>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48</a:t>
            </a:fld>
            <a:endParaRPr lang="en-US" sz="1800" dirty="0">
              <a:latin typeface="Fontasy Himali" panose="04020500000000000000" pitchFamily="82" charset="0"/>
            </a:endParaRPr>
          </a:p>
        </p:txBody>
      </p:sp>
      <p:sp>
        <p:nvSpPr>
          <p:cNvPr id="8" name="TextBox 7">
            <a:extLst>
              <a:ext uri="{FF2B5EF4-FFF2-40B4-BE49-F238E27FC236}">
                <a16:creationId xmlns:a16="http://schemas.microsoft.com/office/drawing/2014/main" id="{3E9897AE-5D57-44C8-AB34-45380150AA7D}"/>
              </a:ext>
            </a:extLst>
          </p:cNvPr>
          <p:cNvSpPr txBox="1"/>
          <p:nvPr/>
        </p:nvSpPr>
        <p:spPr>
          <a:xfrm>
            <a:off x="10363200" y="6488668"/>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2749848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1676400"/>
            <a:ext cx="1117600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685800" y="609600"/>
            <a:ext cx="10972800" cy="762000"/>
          </a:xfrm>
          <a:noFill/>
        </p:spPr>
        <p:txBody>
          <a:bodyPr>
            <a:normAutofit fontScale="90000"/>
          </a:bodyPr>
          <a:lstStyle/>
          <a:p>
            <a:br>
              <a:rPr lang="en-US" sz="2000" dirty="0">
                <a:cs typeface="Kalimati" pitchFamily="2"/>
              </a:rPr>
            </a:br>
            <a:r>
              <a:rPr lang="ne-NP" sz="2700" b="1" dirty="0">
                <a:cs typeface="Kalimati" pitchFamily="2"/>
              </a:rPr>
              <a:t>कृषक परिवार छनोट विधि (अभ्यास) </a:t>
            </a:r>
            <a:br>
              <a:rPr lang="ne-NP" sz="2700" b="1" dirty="0">
                <a:cs typeface="Kalimati" pitchFamily="2"/>
              </a:rPr>
            </a:br>
            <a:br>
              <a:rPr lang="ne-NP" sz="2700" b="1" dirty="0">
                <a:cs typeface="Kalimati" pitchFamily="2"/>
              </a:rPr>
            </a:br>
            <a:endParaRPr lang="en-US" sz="2700" b="1" dirty="0">
              <a:cs typeface="Kalimati" pitchFamily="2"/>
            </a:endParaRPr>
          </a:p>
        </p:txBody>
      </p:sp>
      <p:sp>
        <p:nvSpPr>
          <p:cNvPr id="5" name="Slide Number Placeholder 3">
            <a:extLst>
              <a:ext uri="{FF2B5EF4-FFF2-40B4-BE49-F238E27FC236}">
                <a16:creationId xmlns:a16="http://schemas.microsoft.com/office/drawing/2014/main" id="{6B886FB9-AAD6-44A1-9449-1F6D09446FAC}"/>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49</a:t>
            </a:fld>
            <a:endParaRPr lang="en-US" sz="1800" dirty="0">
              <a:latin typeface="Fontasy Himali" panose="04020500000000000000" pitchFamily="82" charset="0"/>
            </a:endParaRPr>
          </a:p>
        </p:txBody>
      </p:sp>
      <p:sp>
        <p:nvSpPr>
          <p:cNvPr id="7" name="TextBox 6">
            <a:extLst>
              <a:ext uri="{FF2B5EF4-FFF2-40B4-BE49-F238E27FC236}">
                <a16:creationId xmlns:a16="http://schemas.microsoft.com/office/drawing/2014/main" id="{53EDB8FF-30B5-4E84-9614-E005613B7289}"/>
              </a:ext>
            </a:extLst>
          </p:cNvPr>
          <p:cNvSpPr txBox="1"/>
          <p:nvPr/>
        </p:nvSpPr>
        <p:spPr>
          <a:xfrm>
            <a:off x="10363200" y="6564868"/>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94607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11277600" cy="4068764"/>
          </a:xfrm>
          <a:noFill/>
          <a:ln>
            <a:noFill/>
          </a:ln>
          <a:effectLst/>
        </p:spPr>
        <p:txBody>
          <a:bodyPr>
            <a:normAutofit/>
          </a:bodyPr>
          <a:lstStyle/>
          <a:p>
            <a:pPr marL="0" indent="0">
              <a:buNone/>
            </a:pPr>
            <a:endParaRPr lang="ne-NP" sz="2400" dirty="0">
              <a:solidFill>
                <a:schemeClr val="dk1"/>
              </a:solidFill>
            </a:endParaRPr>
          </a:p>
          <a:p>
            <a:pPr marL="0" indent="0">
              <a:lnSpc>
                <a:spcPct val="150000"/>
              </a:lnSpc>
              <a:buNone/>
            </a:pPr>
            <a:r>
              <a:rPr lang="ne-NP" sz="2400" dirty="0">
                <a:solidFill>
                  <a:schemeClr val="dk1"/>
                </a:solidFill>
                <a:cs typeface="Kalimati" pitchFamily="2"/>
              </a:rPr>
              <a:t>यो लगतमा मुख्य चार खण्ड छन्</a:t>
            </a:r>
          </a:p>
          <a:p>
            <a:pPr>
              <a:lnSpc>
                <a:spcPct val="150000"/>
              </a:lnSpc>
              <a:buFont typeface="Wingdings" pitchFamily="2" charset="2"/>
              <a:buChar char="Ø"/>
            </a:pPr>
            <a:r>
              <a:rPr lang="ne-NP" sz="2400" dirty="0">
                <a:solidFill>
                  <a:schemeClr val="dk1"/>
                </a:solidFill>
                <a:cs typeface="Kalimati" pitchFamily="2"/>
              </a:rPr>
              <a:t>गणना क्षेत्रको परिचयात्मक विवरण</a:t>
            </a:r>
          </a:p>
          <a:p>
            <a:pPr>
              <a:lnSpc>
                <a:spcPct val="150000"/>
              </a:lnSpc>
              <a:buFont typeface="Wingdings" pitchFamily="2" charset="2"/>
              <a:buChar char="Ø"/>
            </a:pPr>
            <a:r>
              <a:rPr lang="ne-NP" sz="2400" dirty="0">
                <a:solidFill>
                  <a:schemeClr val="dk1"/>
                </a:solidFill>
                <a:cs typeface="Kalimati" pitchFamily="2"/>
              </a:rPr>
              <a:t>गणनासम्बन्धी विवरण</a:t>
            </a:r>
          </a:p>
          <a:p>
            <a:pPr>
              <a:lnSpc>
                <a:spcPct val="150000"/>
              </a:lnSpc>
              <a:buFont typeface="Wingdings" pitchFamily="2" charset="2"/>
              <a:buChar char="Ø"/>
            </a:pPr>
            <a:r>
              <a:rPr lang="ne-NP" sz="2400" dirty="0">
                <a:solidFill>
                  <a:schemeClr val="dk1"/>
                </a:solidFill>
                <a:cs typeface="Kalimati" pitchFamily="2"/>
              </a:rPr>
              <a:t>छनोटको विवरण</a:t>
            </a:r>
          </a:p>
          <a:p>
            <a:pPr>
              <a:lnSpc>
                <a:spcPct val="150000"/>
              </a:lnSpc>
              <a:buFont typeface="Wingdings" pitchFamily="2" charset="2"/>
              <a:buChar char="Ø"/>
            </a:pPr>
            <a:r>
              <a:rPr lang="ne-NP" sz="2400" dirty="0">
                <a:solidFill>
                  <a:schemeClr val="dk1"/>
                </a:solidFill>
                <a:cs typeface="Kalimati" pitchFamily="2"/>
              </a:rPr>
              <a:t>कृषक परिवारको लगत वर्गीकरण तथा छनोट अभिलेख</a:t>
            </a:r>
          </a:p>
        </p:txBody>
      </p:sp>
      <p:sp>
        <p:nvSpPr>
          <p:cNvPr id="8" name="Slide Number Placeholder 3">
            <a:extLst>
              <a:ext uri="{FF2B5EF4-FFF2-40B4-BE49-F238E27FC236}">
                <a16:creationId xmlns:a16="http://schemas.microsoft.com/office/drawing/2014/main" id="{8D1EB8C2-DC38-416C-8CE3-F61DAB88F28B}"/>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5</a:t>
            </a:fld>
            <a:endParaRPr lang="en-US" sz="1800" dirty="0">
              <a:latin typeface="Fontasy Himali" panose="04020500000000000000" pitchFamily="82" charset="0"/>
            </a:endParaRPr>
          </a:p>
        </p:txBody>
      </p:sp>
      <p:sp>
        <p:nvSpPr>
          <p:cNvPr id="9" name="TextBox 8">
            <a:extLst>
              <a:ext uri="{FF2B5EF4-FFF2-40B4-BE49-F238E27FC236}">
                <a16:creationId xmlns:a16="http://schemas.microsoft.com/office/drawing/2014/main" id="{1D2FA1C1-F49A-49AE-A3CD-40B975B628EF}"/>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
        <p:nvSpPr>
          <p:cNvPr id="10" name="Text Placeholder 1">
            <a:extLst>
              <a:ext uri="{FF2B5EF4-FFF2-40B4-BE49-F238E27FC236}">
                <a16:creationId xmlns:a16="http://schemas.microsoft.com/office/drawing/2014/main" id="{9E20A1ED-6E11-4111-8971-0EC4949739E1}"/>
              </a:ext>
            </a:extLst>
          </p:cNvPr>
          <p:cNvSpPr txBox="1">
            <a:spLocks/>
          </p:cNvSpPr>
          <p:nvPr/>
        </p:nvSpPr>
        <p:spPr>
          <a:xfrm>
            <a:off x="0" y="685800"/>
            <a:ext cx="12192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b="1" dirty="0">
                <a:solidFill>
                  <a:srgbClr val="002060"/>
                </a:solidFill>
                <a:latin typeface="Ganesh" pitchFamily="2" charset="0"/>
                <a:cs typeface="Kalimati" panose="00000400000000000000" pitchFamily="2"/>
              </a:rPr>
              <a:t>कृषक परिवार लगत (लगत १) भर्ने तरिका</a:t>
            </a:r>
          </a:p>
        </p:txBody>
      </p:sp>
    </p:spTree>
    <p:extLst>
      <p:ext uri="{BB962C8B-B14F-4D97-AF65-F5344CB8AC3E}">
        <p14:creationId xmlns:p14="http://schemas.microsoft.com/office/powerpoint/2010/main" val="2964705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fld id="{4ACB8794-10E6-4242-95FB-A69C7D4BB66A}" type="datetime1">
              <a:rPr lang="en-US" smtClean="0"/>
              <a:pPr/>
              <a:t>3/1/2022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50</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295400"/>
            <a:ext cx="11176000" cy="547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274638"/>
            <a:ext cx="10972800" cy="715962"/>
          </a:xfrm>
          <a:noFill/>
        </p:spPr>
        <p:txBody>
          <a:bodyPr>
            <a:normAutofit fontScale="90000"/>
          </a:bodyPr>
          <a:lstStyle/>
          <a:p>
            <a:br>
              <a:rPr lang="en-US" sz="2000" dirty="0">
                <a:cs typeface="Kalimati" pitchFamily="2"/>
              </a:rPr>
            </a:br>
            <a:br>
              <a:rPr lang="en-US" sz="2000" dirty="0">
                <a:cs typeface="Kalimati" pitchFamily="2"/>
              </a:rPr>
            </a:br>
            <a:r>
              <a:rPr lang="ne-NP" sz="2700" b="1" dirty="0">
                <a:cs typeface="Kalimati" pitchFamily="2"/>
              </a:rPr>
              <a:t>कृषक परिवार छनोट विधि (अभ्यास) </a:t>
            </a:r>
            <a:br>
              <a:rPr lang="ne-NP" sz="2700" dirty="0">
                <a:cs typeface="Kalimati" pitchFamily="2"/>
              </a:rPr>
            </a:br>
            <a:br>
              <a:rPr lang="ne-NP" sz="2700" dirty="0">
                <a:cs typeface="Kalimati" pitchFamily="2"/>
              </a:rPr>
            </a:br>
            <a:endParaRPr lang="en-US" sz="2700" dirty="0">
              <a:cs typeface="Kalimati" pitchFamily="2"/>
            </a:endParaRPr>
          </a:p>
        </p:txBody>
      </p:sp>
      <p:sp>
        <p:nvSpPr>
          <p:cNvPr id="9" name="Slide Number Placeholder 3">
            <a:extLst>
              <a:ext uri="{FF2B5EF4-FFF2-40B4-BE49-F238E27FC236}">
                <a16:creationId xmlns:a16="http://schemas.microsoft.com/office/drawing/2014/main" id="{ADEBC98A-44D8-4E2A-9F95-53325FD836AC}"/>
              </a:ext>
            </a:extLst>
          </p:cNvPr>
          <p:cNvSpPr txBox="1">
            <a:spLocks/>
          </p:cNvSpPr>
          <p:nvPr/>
        </p:nvSpPr>
        <p:spPr>
          <a:xfrm>
            <a:off x="9347200" y="6400801"/>
            <a:ext cx="28448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smtClean="0">
                <a:latin typeface="Fontasy Himali" panose="04020500000000000000" pitchFamily="82" charset="0"/>
              </a:rPr>
              <a:pPr/>
              <a:t>50</a:t>
            </a:fld>
            <a:endParaRPr lang="en-US" sz="1800" dirty="0">
              <a:latin typeface="Fontasy Himali" panose="04020500000000000000" pitchFamily="82" charset="0"/>
            </a:endParaRPr>
          </a:p>
        </p:txBody>
      </p:sp>
      <p:sp>
        <p:nvSpPr>
          <p:cNvPr id="10" name="TextBox 9">
            <a:extLst>
              <a:ext uri="{FF2B5EF4-FFF2-40B4-BE49-F238E27FC236}">
                <a16:creationId xmlns:a16="http://schemas.microsoft.com/office/drawing/2014/main" id="{EDEB456D-B640-494B-B2FD-1EFB8B0FE497}"/>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550301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85000"/>
            </a:schemeClr>
          </a:solidFill>
        </p:spPr>
        <p:txBody>
          <a:bodyPr/>
          <a:lstStyle/>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3" y="1371600"/>
            <a:ext cx="1161414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76200"/>
            <a:ext cx="10972800" cy="609600"/>
          </a:xfrm>
          <a:noFill/>
        </p:spPr>
        <p:txBody>
          <a:bodyPr>
            <a:normAutofit fontScale="90000"/>
          </a:bodyPr>
          <a:lstStyle/>
          <a:p>
            <a:br>
              <a:rPr lang="en-US" sz="2000" dirty="0">
                <a:cs typeface="Kalimati" pitchFamily="2"/>
              </a:rPr>
            </a:br>
            <a:br>
              <a:rPr lang="en-US" sz="2000" dirty="0">
                <a:cs typeface="Kalimati" pitchFamily="2"/>
              </a:rPr>
            </a:br>
            <a:br>
              <a:rPr lang="en-US" sz="2000" dirty="0">
                <a:cs typeface="Kalimati" pitchFamily="2"/>
              </a:rPr>
            </a:br>
            <a:r>
              <a:rPr lang="ne-NP" sz="2700" b="1" dirty="0">
                <a:cs typeface="Kalimati" pitchFamily="2"/>
              </a:rPr>
              <a:t>कृषक परिवार छनोट विधि (अभ्यास) </a:t>
            </a:r>
            <a:br>
              <a:rPr lang="ne-NP" sz="2700" dirty="0">
                <a:cs typeface="Kalimati" pitchFamily="2"/>
              </a:rPr>
            </a:br>
            <a:br>
              <a:rPr lang="ne-NP" sz="2700" dirty="0">
                <a:cs typeface="Kalimati" pitchFamily="2"/>
              </a:rPr>
            </a:br>
            <a:endParaRPr lang="en-US" sz="2700" dirty="0">
              <a:cs typeface="Kalimati" pitchFamily="2"/>
            </a:endParaRPr>
          </a:p>
        </p:txBody>
      </p:sp>
      <p:sp>
        <p:nvSpPr>
          <p:cNvPr id="7" name="Slide Number Placeholder 3">
            <a:extLst>
              <a:ext uri="{FF2B5EF4-FFF2-40B4-BE49-F238E27FC236}">
                <a16:creationId xmlns:a16="http://schemas.microsoft.com/office/drawing/2014/main" id="{CF54D88C-F13C-419B-B219-5F3FFF93B92E}"/>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51</a:t>
            </a:fld>
            <a:endParaRPr lang="en-US" sz="1800" dirty="0">
              <a:latin typeface="Fontasy Himali" panose="04020500000000000000" pitchFamily="82" charset="0"/>
            </a:endParaRPr>
          </a:p>
        </p:txBody>
      </p:sp>
      <p:sp>
        <p:nvSpPr>
          <p:cNvPr id="9" name="TextBox 8">
            <a:extLst>
              <a:ext uri="{FF2B5EF4-FFF2-40B4-BE49-F238E27FC236}">
                <a16:creationId xmlns:a16="http://schemas.microsoft.com/office/drawing/2014/main" id="{8A8F5466-8329-4CEA-84A7-CC2357238BAD}"/>
              </a:ext>
            </a:extLst>
          </p:cNvPr>
          <p:cNvSpPr txBox="1"/>
          <p:nvPr/>
        </p:nvSpPr>
        <p:spPr>
          <a:xfrm>
            <a:off x="10363200" y="6488668"/>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4010594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10515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76200"/>
            <a:ext cx="10972800" cy="685800"/>
          </a:xfrm>
          <a:noFill/>
        </p:spPr>
        <p:txBody>
          <a:bodyPr>
            <a:normAutofit fontScale="90000"/>
          </a:bodyPr>
          <a:lstStyle/>
          <a:p>
            <a:br>
              <a:rPr lang="en-US" sz="2000" dirty="0">
                <a:cs typeface="Kalimati" pitchFamily="2"/>
              </a:rPr>
            </a:br>
            <a:br>
              <a:rPr lang="en-US" sz="2000" dirty="0">
                <a:cs typeface="Kalimati" pitchFamily="2"/>
              </a:rPr>
            </a:br>
            <a:br>
              <a:rPr lang="en-US" sz="2000" dirty="0">
                <a:cs typeface="Kalimati" pitchFamily="2"/>
              </a:rPr>
            </a:br>
            <a:r>
              <a:rPr lang="ne-NP" sz="2700" b="1" dirty="0">
                <a:cs typeface="Kalimati" pitchFamily="2"/>
              </a:rPr>
              <a:t>कृषक परिवार छनोट विधि (अभ्यास) </a:t>
            </a:r>
            <a:br>
              <a:rPr lang="ne-NP" sz="2700" b="1" dirty="0">
                <a:cs typeface="Kalimati" pitchFamily="2"/>
              </a:rPr>
            </a:br>
            <a:br>
              <a:rPr lang="ne-NP" sz="2700" b="1" dirty="0">
                <a:cs typeface="Kalimati" pitchFamily="2"/>
              </a:rPr>
            </a:br>
            <a:endParaRPr lang="en-US" sz="2700" b="1" dirty="0">
              <a:cs typeface="Kalimati" pitchFamily="2"/>
            </a:endParaRPr>
          </a:p>
        </p:txBody>
      </p:sp>
      <p:sp>
        <p:nvSpPr>
          <p:cNvPr id="5" name="Slide Number Placeholder 3">
            <a:extLst>
              <a:ext uri="{FF2B5EF4-FFF2-40B4-BE49-F238E27FC236}">
                <a16:creationId xmlns:a16="http://schemas.microsoft.com/office/drawing/2014/main" id="{5D3FAEC8-84CD-4230-82B3-9DBB305B411D}"/>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52</a:t>
            </a:fld>
            <a:endParaRPr lang="en-US" sz="1800" dirty="0">
              <a:latin typeface="Fontasy Himali" panose="04020500000000000000" pitchFamily="82" charset="0"/>
            </a:endParaRPr>
          </a:p>
        </p:txBody>
      </p:sp>
      <p:sp>
        <p:nvSpPr>
          <p:cNvPr id="7" name="TextBox 6">
            <a:extLst>
              <a:ext uri="{FF2B5EF4-FFF2-40B4-BE49-F238E27FC236}">
                <a16:creationId xmlns:a16="http://schemas.microsoft.com/office/drawing/2014/main" id="{EA8791DB-D7D8-4C55-9F62-A20A0B6AAF36}"/>
              </a:ext>
            </a:extLst>
          </p:cNvPr>
          <p:cNvSpPr txBox="1"/>
          <p:nvPr/>
        </p:nvSpPr>
        <p:spPr>
          <a:xfrm>
            <a:off x="10363200" y="6488668"/>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1448843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1219200"/>
            <a:ext cx="1056639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274638"/>
            <a:ext cx="10972800" cy="715962"/>
          </a:xfrm>
          <a:noFill/>
        </p:spPr>
        <p:txBody>
          <a:bodyPr>
            <a:normAutofit fontScale="90000"/>
          </a:bodyPr>
          <a:lstStyle/>
          <a:p>
            <a:br>
              <a:rPr lang="en-US" sz="2000" dirty="0">
                <a:cs typeface="Kalimati" pitchFamily="2"/>
              </a:rPr>
            </a:br>
            <a:br>
              <a:rPr lang="en-US" sz="2000" dirty="0">
                <a:cs typeface="Kalimati" pitchFamily="2"/>
              </a:rPr>
            </a:br>
            <a:r>
              <a:rPr lang="ne-NP" sz="2700" b="1" dirty="0">
                <a:cs typeface="Kalimati" pitchFamily="2"/>
              </a:rPr>
              <a:t>कृषक परिवार छनोट विधि (अभ्यास) </a:t>
            </a:r>
            <a:br>
              <a:rPr lang="ne-NP" sz="2700" b="1" dirty="0">
                <a:cs typeface="Kalimati" pitchFamily="2"/>
              </a:rPr>
            </a:br>
            <a:br>
              <a:rPr lang="ne-NP" sz="2700" dirty="0">
                <a:cs typeface="Kalimati" pitchFamily="2"/>
              </a:rPr>
            </a:br>
            <a:endParaRPr lang="en-US" sz="2700" dirty="0">
              <a:cs typeface="Kalimati" pitchFamily="2"/>
            </a:endParaRPr>
          </a:p>
        </p:txBody>
      </p:sp>
      <p:sp>
        <p:nvSpPr>
          <p:cNvPr id="5" name="Slide Number Placeholder 3">
            <a:extLst>
              <a:ext uri="{FF2B5EF4-FFF2-40B4-BE49-F238E27FC236}">
                <a16:creationId xmlns:a16="http://schemas.microsoft.com/office/drawing/2014/main" id="{7FB9E4AB-72C8-449C-A9D1-494D68AB4BE2}"/>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53</a:t>
            </a:fld>
            <a:endParaRPr lang="en-US" sz="1800" dirty="0">
              <a:latin typeface="Fontasy Himali" panose="04020500000000000000" pitchFamily="82" charset="0"/>
            </a:endParaRPr>
          </a:p>
        </p:txBody>
      </p:sp>
      <p:sp>
        <p:nvSpPr>
          <p:cNvPr id="7" name="TextBox 6">
            <a:extLst>
              <a:ext uri="{FF2B5EF4-FFF2-40B4-BE49-F238E27FC236}">
                <a16:creationId xmlns:a16="http://schemas.microsoft.com/office/drawing/2014/main" id="{427AAA09-77E3-4B59-A385-37F798E5FA6C}"/>
              </a:ext>
            </a:extLst>
          </p:cNvPr>
          <p:cNvSpPr txBox="1"/>
          <p:nvPr/>
        </p:nvSpPr>
        <p:spPr>
          <a:xfrm>
            <a:off x="10363200" y="6488668"/>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419493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953000"/>
          </a:xfrm>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99" y="1143000"/>
            <a:ext cx="11175999" cy="540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152400"/>
            <a:ext cx="10769600" cy="609600"/>
          </a:xfrm>
          <a:noFill/>
        </p:spPr>
        <p:txBody>
          <a:bodyPr>
            <a:normAutofit fontScale="90000"/>
          </a:bodyPr>
          <a:lstStyle/>
          <a:p>
            <a:br>
              <a:rPr lang="en-US" sz="2000" dirty="0">
                <a:cs typeface="Kalimati" pitchFamily="2"/>
              </a:rPr>
            </a:br>
            <a:br>
              <a:rPr lang="en-US" sz="2000" dirty="0">
                <a:cs typeface="Kalimati" pitchFamily="2"/>
              </a:rPr>
            </a:br>
            <a:r>
              <a:rPr lang="ne-NP" sz="2700" b="1" dirty="0">
                <a:cs typeface="Kalimati" pitchFamily="2"/>
              </a:rPr>
              <a:t>कृषक परिवार छनोट विधि (अभ्यास) </a:t>
            </a:r>
            <a:br>
              <a:rPr lang="ne-NP" sz="2700" b="1" dirty="0">
                <a:cs typeface="Kalimati" pitchFamily="2"/>
              </a:rPr>
            </a:br>
            <a:br>
              <a:rPr lang="ne-NP" sz="2700" dirty="0">
                <a:cs typeface="Kalimati" pitchFamily="2"/>
              </a:rPr>
            </a:br>
            <a:endParaRPr lang="en-US" sz="2700" dirty="0">
              <a:cs typeface="Kalimati" pitchFamily="2"/>
            </a:endParaRPr>
          </a:p>
        </p:txBody>
      </p:sp>
      <p:sp>
        <p:nvSpPr>
          <p:cNvPr id="7" name="Slide Number Placeholder 3">
            <a:extLst>
              <a:ext uri="{FF2B5EF4-FFF2-40B4-BE49-F238E27FC236}">
                <a16:creationId xmlns:a16="http://schemas.microsoft.com/office/drawing/2014/main" id="{1D79EE74-2532-4EE8-A6F0-57E80DAB8226}"/>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54</a:t>
            </a:fld>
            <a:endParaRPr lang="en-US" sz="1800" dirty="0">
              <a:latin typeface="Fontasy Himali" panose="04020500000000000000" pitchFamily="82" charset="0"/>
            </a:endParaRPr>
          </a:p>
        </p:txBody>
      </p:sp>
      <p:sp>
        <p:nvSpPr>
          <p:cNvPr id="9" name="TextBox 8">
            <a:extLst>
              <a:ext uri="{FF2B5EF4-FFF2-40B4-BE49-F238E27FC236}">
                <a16:creationId xmlns:a16="http://schemas.microsoft.com/office/drawing/2014/main" id="{F2152C13-97C6-4B41-A3DA-39FCD55F4314}"/>
              </a:ext>
            </a:extLst>
          </p:cNvPr>
          <p:cNvSpPr txBox="1"/>
          <p:nvPr/>
        </p:nvSpPr>
        <p:spPr>
          <a:xfrm>
            <a:off x="10363200" y="6488668"/>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1424310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495424"/>
            <a:ext cx="10871199" cy="505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274638"/>
            <a:ext cx="10972800" cy="868362"/>
          </a:xfrm>
          <a:noFill/>
        </p:spPr>
        <p:txBody>
          <a:bodyPr>
            <a:normAutofit fontScale="90000"/>
          </a:bodyPr>
          <a:lstStyle/>
          <a:p>
            <a:br>
              <a:rPr lang="en-US" sz="2000" dirty="0">
                <a:cs typeface="Kalimati" pitchFamily="2"/>
              </a:rPr>
            </a:br>
            <a:br>
              <a:rPr lang="en-US" sz="2000" dirty="0">
                <a:cs typeface="Kalimati" pitchFamily="2"/>
              </a:rPr>
            </a:br>
            <a:r>
              <a:rPr lang="ne-NP" sz="2700" b="1" dirty="0">
                <a:cs typeface="Kalimati" pitchFamily="2"/>
              </a:rPr>
              <a:t>कृषक परिवार छनोट विधि (अभ्यास) </a:t>
            </a:r>
            <a:br>
              <a:rPr lang="ne-NP" sz="2700" b="1" dirty="0">
                <a:cs typeface="Kalimati" pitchFamily="2"/>
              </a:rPr>
            </a:br>
            <a:br>
              <a:rPr lang="ne-NP" sz="2700" b="1" dirty="0">
                <a:cs typeface="Kalimati" pitchFamily="2"/>
              </a:rPr>
            </a:br>
            <a:endParaRPr lang="en-US" sz="2700" b="1" dirty="0">
              <a:cs typeface="Kalimati" pitchFamily="2"/>
            </a:endParaRPr>
          </a:p>
        </p:txBody>
      </p:sp>
      <p:sp>
        <p:nvSpPr>
          <p:cNvPr id="7" name="Slide Number Placeholder 3">
            <a:extLst>
              <a:ext uri="{FF2B5EF4-FFF2-40B4-BE49-F238E27FC236}">
                <a16:creationId xmlns:a16="http://schemas.microsoft.com/office/drawing/2014/main" id="{B1B1BD9C-E080-42A1-B3A2-E0B1A6AC0F95}"/>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55</a:t>
            </a:fld>
            <a:endParaRPr lang="en-US" sz="1800" dirty="0">
              <a:latin typeface="Fontasy Himali" panose="04020500000000000000" pitchFamily="82" charset="0"/>
            </a:endParaRPr>
          </a:p>
        </p:txBody>
      </p:sp>
      <p:sp>
        <p:nvSpPr>
          <p:cNvPr id="9" name="TextBox 8">
            <a:extLst>
              <a:ext uri="{FF2B5EF4-FFF2-40B4-BE49-F238E27FC236}">
                <a16:creationId xmlns:a16="http://schemas.microsoft.com/office/drawing/2014/main" id="{765DA7CF-074A-4404-9DEF-809E819936A5}"/>
              </a:ext>
            </a:extLst>
          </p:cNvPr>
          <p:cNvSpPr txBox="1"/>
          <p:nvPr/>
        </p:nvSpPr>
        <p:spPr>
          <a:xfrm>
            <a:off x="10363200" y="6488668"/>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4079056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600200"/>
            <a:ext cx="11074400" cy="5105400"/>
          </a:xfrm>
        </p:spPr>
        <p:txBody>
          <a:bodyPr/>
          <a:lstStyle/>
          <a:p>
            <a:pPr marL="0" indent="0">
              <a:buNone/>
            </a:pP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1" y="1371600"/>
            <a:ext cx="10972799" cy="445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274638"/>
            <a:ext cx="10972800" cy="868362"/>
          </a:xfrm>
          <a:noFill/>
        </p:spPr>
        <p:txBody>
          <a:bodyPr>
            <a:normAutofit fontScale="90000"/>
          </a:bodyPr>
          <a:lstStyle/>
          <a:p>
            <a:br>
              <a:rPr lang="en-US" sz="2000" dirty="0">
                <a:cs typeface="Kalimati" pitchFamily="2"/>
              </a:rPr>
            </a:br>
            <a:br>
              <a:rPr lang="en-US" sz="2000" dirty="0">
                <a:cs typeface="Kalimati" pitchFamily="2"/>
              </a:rPr>
            </a:br>
            <a:r>
              <a:rPr lang="ne-NP" sz="2700" b="1" dirty="0">
                <a:cs typeface="Kalimati" pitchFamily="2"/>
              </a:rPr>
              <a:t>कृषक परिवार छनोट विधि (अभ्यास) </a:t>
            </a:r>
            <a:br>
              <a:rPr lang="ne-NP" sz="2700" dirty="0">
                <a:cs typeface="Kalimati" pitchFamily="2"/>
              </a:rPr>
            </a:br>
            <a:br>
              <a:rPr lang="ne-NP" sz="2700" dirty="0">
                <a:cs typeface="Kalimati" pitchFamily="2"/>
              </a:rPr>
            </a:br>
            <a:endParaRPr lang="en-US" sz="2700" dirty="0">
              <a:cs typeface="Kalimati" pitchFamily="2"/>
            </a:endParaRPr>
          </a:p>
        </p:txBody>
      </p:sp>
      <p:sp>
        <p:nvSpPr>
          <p:cNvPr id="7" name="Slide Number Placeholder 3">
            <a:extLst>
              <a:ext uri="{FF2B5EF4-FFF2-40B4-BE49-F238E27FC236}">
                <a16:creationId xmlns:a16="http://schemas.microsoft.com/office/drawing/2014/main" id="{CE04618E-8649-4300-93FE-D87280B79473}"/>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56</a:t>
            </a:fld>
            <a:endParaRPr lang="en-US" sz="1800" dirty="0">
              <a:latin typeface="Fontasy Himali" panose="04020500000000000000" pitchFamily="82" charset="0"/>
            </a:endParaRPr>
          </a:p>
        </p:txBody>
      </p:sp>
      <p:sp>
        <p:nvSpPr>
          <p:cNvPr id="9" name="TextBox 8">
            <a:extLst>
              <a:ext uri="{FF2B5EF4-FFF2-40B4-BE49-F238E27FC236}">
                <a16:creationId xmlns:a16="http://schemas.microsoft.com/office/drawing/2014/main" id="{162D749A-DD18-4D13-8240-7BB67F516F4F}"/>
              </a:ext>
            </a:extLst>
          </p:cNvPr>
          <p:cNvSpPr txBox="1"/>
          <p:nvPr/>
        </p:nvSpPr>
        <p:spPr>
          <a:xfrm>
            <a:off x="10363200" y="6488668"/>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18313083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600200"/>
            <a:ext cx="11074400" cy="4114800"/>
          </a:xfrm>
          <a:noFill/>
        </p:spPr>
        <p:txBody>
          <a:bodyPr>
            <a:normAutofit/>
          </a:bodyPr>
          <a:lstStyle/>
          <a:p>
            <a:pPr>
              <a:lnSpc>
                <a:spcPct val="150000"/>
              </a:lnSpc>
              <a:buFont typeface="Wingdings" pitchFamily="2" charset="2"/>
              <a:buChar char="§"/>
            </a:pPr>
            <a:r>
              <a:rPr lang="ne-NP" sz="2400" dirty="0">
                <a:latin typeface="Preeti" pitchFamily="2" charset="0"/>
                <a:cs typeface="Kalimati" pitchFamily="2"/>
              </a:rPr>
              <a:t>यहॉ स्मरण गर्नुपर्ने कुरा के छ भने माथि जे सुकै कुरा लेखिएको भएता पनि केन्द्रीय तथ्यांक विभागबाट उपलब्ध गराइएको गणना क्षेत्र भित्रका कृषिचलन संख्या २५ भन्दा कम छ र लगत १ को सूचीकरणबाट ३० वा ३० भन्दा कम आएमा सवै कृषिचलनको लगत २ भर्र्नुपर्दछ</a:t>
            </a:r>
          </a:p>
          <a:p>
            <a:pPr>
              <a:lnSpc>
                <a:spcPct val="150000"/>
              </a:lnSpc>
              <a:buFont typeface="Wingdings" pitchFamily="2" charset="2"/>
              <a:buChar char="§"/>
            </a:pPr>
            <a:r>
              <a:rPr lang="ne-NP" sz="2400" dirty="0">
                <a:latin typeface="Preeti" pitchFamily="2" charset="0"/>
                <a:cs typeface="Kalimati" pitchFamily="2"/>
              </a:rPr>
              <a:t>तर यस्तो अवश्थामा सूचिकरण लगत १ भर्दा ३० भन्दा बढी कृषिचलन सूचीकरण हुन आएमा उक्त गणना क्षेत्रबाट ३० वटा कृषिचलनको मात्र छनोट (माथि झै) गरी लगत २ भर्नुपर्दछ ।</a:t>
            </a:r>
            <a:endParaRPr lang="en-US" sz="2400" dirty="0">
              <a:cs typeface="Kalimati" pitchFamily="2"/>
            </a:endParaRPr>
          </a:p>
        </p:txBody>
      </p:sp>
      <p:sp>
        <p:nvSpPr>
          <p:cNvPr id="8" name="Title 1"/>
          <p:cNvSpPr>
            <a:spLocks noGrp="1"/>
          </p:cNvSpPr>
          <p:nvPr>
            <p:ph type="title"/>
          </p:nvPr>
        </p:nvSpPr>
        <p:spPr>
          <a:xfrm>
            <a:off x="609600" y="274638"/>
            <a:ext cx="10972800" cy="868362"/>
          </a:xfrm>
          <a:noFill/>
        </p:spPr>
        <p:txBody>
          <a:bodyPr>
            <a:normAutofit fontScale="90000"/>
          </a:bodyPr>
          <a:lstStyle/>
          <a:p>
            <a:br>
              <a:rPr lang="en-US" sz="2000" dirty="0">
                <a:cs typeface="Kalimati" pitchFamily="2"/>
              </a:rPr>
            </a:br>
            <a:br>
              <a:rPr lang="en-US" sz="2000" dirty="0">
                <a:cs typeface="Kalimati" pitchFamily="2"/>
              </a:rPr>
            </a:br>
            <a:r>
              <a:rPr lang="ne-NP" sz="2700" b="1" dirty="0">
                <a:cs typeface="Kalimati" pitchFamily="2"/>
              </a:rPr>
              <a:t>कृषक परिवार छनोट विधि (अभ्यास) </a:t>
            </a:r>
            <a:br>
              <a:rPr lang="ne-NP" sz="2700" b="1" dirty="0">
                <a:cs typeface="Kalimati" pitchFamily="2"/>
              </a:rPr>
            </a:br>
            <a:br>
              <a:rPr lang="ne-NP" sz="2700" b="1" dirty="0">
                <a:cs typeface="Kalimati" pitchFamily="2"/>
              </a:rPr>
            </a:br>
            <a:endParaRPr lang="en-US" sz="2700" b="1" dirty="0">
              <a:cs typeface="Kalimati" pitchFamily="2"/>
            </a:endParaRPr>
          </a:p>
        </p:txBody>
      </p:sp>
      <p:sp>
        <p:nvSpPr>
          <p:cNvPr id="5" name="Slide Number Placeholder 3">
            <a:extLst>
              <a:ext uri="{FF2B5EF4-FFF2-40B4-BE49-F238E27FC236}">
                <a16:creationId xmlns:a16="http://schemas.microsoft.com/office/drawing/2014/main" id="{1FC00463-11FD-4FD9-9992-33D6B41F3A76}"/>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57</a:t>
            </a:fld>
            <a:endParaRPr lang="en-US" sz="1800" dirty="0">
              <a:latin typeface="Fontasy Himali" panose="04020500000000000000" pitchFamily="82" charset="0"/>
            </a:endParaRPr>
          </a:p>
        </p:txBody>
      </p:sp>
      <p:sp>
        <p:nvSpPr>
          <p:cNvPr id="7" name="TextBox 6">
            <a:extLst>
              <a:ext uri="{FF2B5EF4-FFF2-40B4-BE49-F238E27FC236}">
                <a16:creationId xmlns:a16="http://schemas.microsoft.com/office/drawing/2014/main" id="{2E643642-9A67-45B3-85A5-28F9FE4AD7A8}"/>
              </a:ext>
            </a:extLst>
          </p:cNvPr>
          <p:cNvSpPr txBox="1"/>
          <p:nvPr/>
        </p:nvSpPr>
        <p:spPr>
          <a:xfrm>
            <a:off x="10363200" y="6488668"/>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2050485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274638"/>
            <a:ext cx="10972800" cy="868362"/>
          </a:xfrm>
          <a:noFill/>
        </p:spPr>
        <p:txBody>
          <a:bodyPr>
            <a:normAutofit fontScale="90000"/>
          </a:bodyPr>
          <a:lstStyle/>
          <a:p>
            <a:br>
              <a:rPr lang="en-US" sz="2000" dirty="0">
                <a:cs typeface="Kalimati" pitchFamily="2"/>
              </a:rPr>
            </a:br>
            <a:br>
              <a:rPr lang="en-US" sz="2000" dirty="0">
                <a:cs typeface="Kalimati" pitchFamily="2"/>
              </a:rPr>
            </a:br>
            <a:r>
              <a:rPr lang="ne-NP" sz="2700" b="1" dirty="0">
                <a:cs typeface="Kalimati" pitchFamily="2"/>
              </a:rPr>
              <a:t>छनोट विधि (सारांश) </a:t>
            </a:r>
            <a:br>
              <a:rPr lang="ne-NP" sz="2700" b="1" dirty="0">
                <a:cs typeface="Kalimati" pitchFamily="2"/>
              </a:rPr>
            </a:br>
            <a:br>
              <a:rPr lang="ne-NP" sz="2700" b="1" dirty="0">
                <a:cs typeface="Kalimati" pitchFamily="2"/>
              </a:rPr>
            </a:br>
            <a:endParaRPr lang="en-US" sz="2700" b="1" dirty="0">
              <a:cs typeface="Kalimati" pitchFamily="2"/>
            </a:endParaRPr>
          </a:p>
        </p:txBody>
      </p:sp>
      <p:graphicFrame>
        <p:nvGraphicFramePr>
          <p:cNvPr id="3" name="Table 2"/>
          <p:cNvGraphicFramePr>
            <a:graphicFrameLocks noGrp="1"/>
          </p:cNvGraphicFramePr>
          <p:nvPr>
            <p:extLst>
              <p:ext uri="{D42A27DB-BD31-4B8C-83A1-F6EECF244321}">
                <p14:modId xmlns:p14="http://schemas.microsoft.com/office/powerpoint/2010/main" val="3875456403"/>
              </p:ext>
            </p:extLst>
          </p:nvPr>
        </p:nvGraphicFramePr>
        <p:xfrm>
          <a:off x="609600" y="1277439"/>
          <a:ext cx="10972800" cy="5357223"/>
        </p:xfrm>
        <a:graphic>
          <a:graphicData uri="http://schemas.openxmlformats.org/drawingml/2006/table">
            <a:tbl>
              <a:tblPr/>
              <a:tblGrid>
                <a:gridCol w="8128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844800">
                  <a:extLst>
                    <a:ext uri="{9D8B030D-6E8A-4147-A177-3AD203B41FA5}">
                      <a16:colId xmlns:a16="http://schemas.microsoft.com/office/drawing/2014/main" val="20002"/>
                    </a:ext>
                  </a:extLst>
                </a:gridCol>
                <a:gridCol w="5181600">
                  <a:extLst>
                    <a:ext uri="{9D8B030D-6E8A-4147-A177-3AD203B41FA5}">
                      <a16:colId xmlns:a16="http://schemas.microsoft.com/office/drawing/2014/main" val="20003"/>
                    </a:ext>
                  </a:extLst>
                </a:gridCol>
              </a:tblGrid>
              <a:tr h="255395">
                <a:tc rowSpan="2">
                  <a:txBody>
                    <a:bodyPr/>
                    <a:lstStyle/>
                    <a:p>
                      <a:pPr algn="ctr" fontAlgn="ctr"/>
                      <a:r>
                        <a:rPr lang="ne-NP" sz="1400" b="1" i="0" u="none" strike="noStrike" dirty="0">
                          <a:solidFill>
                            <a:srgbClr val="000000"/>
                          </a:solidFill>
                          <a:effectLst/>
                          <a:latin typeface="Kalimati"/>
                        </a:rPr>
                        <a:t>क्र. सं.</a:t>
                      </a:r>
                    </a:p>
                  </a:txBody>
                  <a:tcPr marL="7145" marR="7145" marT="5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ne-NP" sz="1400" b="1" i="0" u="none" strike="noStrike" dirty="0">
                          <a:solidFill>
                            <a:srgbClr val="000000"/>
                          </a:solidFill>
                          <a:effectLst/>
                          <a:latin typeface="Kalimati"/>
                          <a:cs typeface="Kalimati" pitchFamily="2"/>
                        </a:rPr>
                        <a:t>कुनै गणना क्षेत्रमा</a:t>
                      </a:r>
                    </a:p>
                  </a:txBody>
                  <a:tcPr marL="7145" marR="7145" marT="5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ne-NP" sz="1400" b="1" i="0" u="none" strike="noStrike" dirty="0">
                          <a:solidFill>
                            <a:srgbClr val="000000"/>
                          </a:solidFill>
                          <a:effectLst/>
                          <a:latin typeface="Kalimati"/>
                          <a:cs typeface="Kalimati" pitchFamily="2"/>
                        </a:rPr>
                        <a:t> लगत २ भर्नको लागि छनोट गर्नुपर्ने कृषिचलन संख्या कसरी पत्तालगाउने ?</a:t>
                      </a:r>
                    </a:p>
                  </a:txBody>
                  <a:tcPr marL="7145" marR="7145" marT="5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84208">
                <a:tc vMerge="1">
                  <a:txBody>
                    <a:bodyPr/>
                    <a:lstStyle/>
                    <a:p>
                      <a:endParaRPr lang="en-US"/>
                    </a:p>
                  </a:txBody>
                  <a:tcPr/>
                </a:tc>
                <a:tc>
                  <a:txBody>
                    <a:bodyPr/>
                    <a:lstStyle/>
                    <a:p>
                      <a:pPr algn="ctr" fontAlgn="ctr"/>
                      <a:r>
                        <a:rPr lang="ne-NP" sz="1400" b="1" i="0" u="none" strike="noStrike" dirty="0">
                          <a:solidFill>
                            <a:srgbClr val="000000"/>
                          </a:solidFill>
                          <a:effectLst/>
                          <a:latin typeface="Kalimati"/>
                          <a:cs typeface="Kalimati" pitchFamily="2"/>
                        </a:rPr>
                        <a:t>जनगणनाबाट प्राप्त कृषि चलनको संख्या (उपलब्ध गरार्इएको हुन्छ)</a:t>
                      </a:r>
                    </a:p>
                  </a:txBody>
                  <a:tcPr marL="7145" marR="7145" marT="5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e-NP" sz="1400" b="1" i="0" u="none" strike="noStrike" dirty="0">
                          <a:solidFill>
                            <a:srgbClr val="000000"/>
                          </a:solidFill>
                          <a:effectLst/>
                          <a:latin typeface="Kalimati"/>
                          <a:cs typeface="Kalimati" pitchFamily="2"/>
                        </a:rPr>
                        <a:t>कृषिगणनाको बेला गणकले सूचीकरण गर्दा कायम भएको जम्मा कृषि चलन संख्या</a:t>
                      </a:r>
                    </a:p>
                  </a:txBody>
                  <a:tcPr marL="7145" marR="7145" marT="5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1"/>
                  </a:ext>
                </a:extLst>
              </a:tr>
              <a:tr h="320178">
                <a:tc>
                  <a:txBody>
                    <a:bodyPr/>
                    <a:lstStyle/>
                    <a:p>
                      <a:pPr algn="ctr" fontAlgn="ctr"/>
                      <a:r>
                        <a:rPr lang="ne-NP" sz="1400" b="0" i="0" u="none" strike="noStrike" dirty="0">
                          <a:solidFill>
                            <a:srgbClr val="000000"/>
                          </a:solidFill>
                          <a:effectLst/>
                          <a:latin typeface="Kalimati"/>
                        </a:rPr>
                        <a:t>१</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ne-NP" sz="1400" b="0" i="0" u="none" strike="noStrike" dirty="0">
                          <a:solidFill>
                            <a:srgbClr val="000000"/>
                          </a:solidFill>
                          <a:effectLst/>
                          <a:latin typeface="Kalimati"/>
                          <a:cs typeface="Kalimati" pitchFamily="2"/>
                        </a:rPr>
                        <a:t>१२०</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e-NP" sz="1400" b="0" i="0" u="none" strike="noStrike" dirty="0">
                          <a:solidFill>
                            <a:srgbClr val="000000"/>
                          </a:solidFill>
                          <a:effectLst/>
                          <a:latin typeface="Kalimati"/>
                          <a:cs typeface="Kalimati" pitchFamily="2"/>
                        </a:rPr>
                        <a:t>१५०</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=150/120  = 1.25 =  30 कृषिचलन छनोट गर्ने</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0178">
                <a:tc>
                  <a:txBody>
                    <a:bodyPr/>
                    <a:lstStyle/>
                    <a:p>
                      <a:pPr algn="ctr" fontAlgn="ctr"/>
                      <a:r>
                        <a:rPr lang="ne-NP" sz="1400" b="0" i="0" u="none" strike="noStrike" dirty="0">
                          <a:solidFill>
                            <a:srgbClr val="000000"/>
                          </a:solidFill>
                          <a:effectLst/>
                          <a:latin typeface="Kalimati"/>
                        </a:rPr>
                        <a:t>२</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dirty="0">
                          <a:solidFill>
                            <a:srgbClr val="000000"/>
                          </a:solidFill>
                          <a:effectLst/>
                          <a:latin typeface="Kalimati"/>
                          <a:cs typeface="Kalimati" pitchFamily="2"/>
                        </a:rPr>
                        <a:t>१२०</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=120/120  =1.0 =  25  </a:t>
                      </a:r>
                      <a:r>
                        <a:rPr lang="ne-NP" sz="1400" b="0" i="0" u="none" strike="noStrike" dirty="0">
                          <a:solidFill>
                            <a:srgbClr val="000000"/>
                          </a:solidFill>
                          <a:effectLst/>
                          <a:latin typeface="Preeti"/>
                          <a:cs typeface="Kalimati" pitchFamily="2"/>
                        </a:rPr>
                        <a:t>कृषिचलन छनोट गर्ने</a:t>
                      </a:r>
                      <a:endParaRPr lang="ne-NP" sz="1400" b="0" i="0" u="none" strike="noStrike" dirty="0">
                        <a:solidFill>
                          <a:srgbClr val="000000"/>
                        </a:solidFill>
                        <a:effectLst/>
                        <a:latin typeface="Calibri"/>
                        <a:cs typeface="Kalimati" pitchFamily="2"/>
                      </a:endParaRP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5129">
                <a:tc>
                  <a:txBody>
                    <a:bodyPr/>
                    <a:lstStyle/>
                    <a:p>
                      <a:pPr algn="ctr" fontAlgn="ctr"/>
                      <a:r>
                        <a:rPr lang="ne-NP" sz="1400" b="0" i="0" u="none" strike="noStrike" dirty="0">
                          <a:solidFill>
                            <a:srgbClr val="000000"/>
                          </a:solidFill>
                          <a:effectLst/>
                          <a:latin typeface="Kalimati"/>
                        </a:rPr>
                        <a:t>३</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a:solidFill>
                            <a:srgbClr val="000000"/>
                          </a:solidFill>
                          <a:effectLst/>
                          <a:latin typeface="Kalimati"/>
                          <a:cs typeface="Kalimati" pitchFamily="2"/>
                        </a:rPr>
                        <a:t>१००</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=100/120  =0.83 =  21 </a:t>
                      </a:r>
                      <a:r>
                        <a:rPr lang="ne-NP" sz="1400" b="0" i="0" u="none" strike="noStrike" dirty="0">
                          <a:solidFill>
                            <a:srgbClr val="000000"/>
                          </a:solidFill>
                          <a:effectLst/>
                          <a:latin typeface="Preeti"/>
                          <a:cs typeface="Kalimati" pitchFamily="2"/>
                        </a:rPr>
                        <a:t>कृषिचलन छनोट गर्ने</a:t>
                      </a:r>
                      <a:endParaRPr lang="ne-NP" sz="1400" b="0" i="0" u="none" strike="noStrike" dirty="0">
                        <a:solidFill>
                          <a:srgbClr val="000000"/>
                        </a:solidFill>
                        <a:effectLst/>
                        <a:latin typeface="Calibri"/>
                        <a:cs typeface="Kalimati" pitchFamily="2"/>
                      </a:endParaRP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9739">
                <a:tc>
                  <a:txBody>
                    <a:bodyPr/>
                    <a:lstStyle/>
                    <a:p>
                      <a:pPr algn="ctr" fontAlgn="ctr"/>
                      <a:r>
                        <a:rPr lang="en-US" sz="1400" b="0" i="0" u="none" strike="noStrike" dirty="0">
                          <a:solidFill>
                            <a:srgbClr val="000000"/>
                          </a:solidFill>
                          <a:effectLst/>
                          <a:latin typeface="Calibri"/>
                        </a:rPr>
                        <a:t> </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400" b="0" i="0" u="none" strike="noStrike">
                          <a:solidFill>
                            <a:srgbClr val="000000"/>
                          </a:solidFill>
                          <a:effectLst/>
                          <a:latin typeface="Kalimati"/>
                          <a:cs typeface="Kalimati" pitchFamily="2"/>
                        </a:rPr>
                        <a:t> </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400" b="0" i="0" u="none" strike="noStrike">
                          <a:solidFill>
                            <a:srgbClr val="000000"/>
                          </a:solidFill>
                          <a:effectLst/>
                          <a:latin typeface="Kalimati"/>
                          <a:cs typeface="Kalimati" pitchFamily="2"/>
                        </a:rPr>
                        <a:t> </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400" b="0" i="0" u="none" strike="noStrike" dirty="0">
                          <a:solidFill>
                            <a:srgbClr val="000000"/>
                          </a:solidFill>
                          <a:effectLst/>
                          <a:latin typeface="Calibri"/>
                          <a:cs typeface="Kalimati" pitchFamily="2"/>
                        </a:rPr>
                        <a:t>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5"/>
                  </a:ext>
                </a:extLst>
              </a:tr>
              <a:tr h="320178">
                <a:tc>
                  <a:txBody>
                    <a:bodyPr/>
                    <a:lstStyle/>
                    <a:p>
                      <a:pPr algn="ctr" fontAlgn="ctr"/>
                      <a:r>
                        <a:rPr lang="ne-NP" sz="1400" b="0" i="0" u="none" strike="noStrike" dirty="0">
                          <a:solidFill>
                            <a:srgbClr val="000000"/>
                          </a:solidFill>
                          <a:effectLst/>
                          <a:latin typeface="Kalimati"/>
                        </a:rPr>
                        <a:t>४</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ne-NP" sz="1400" b="0" i="0" u="none" strike="noStrike">
                          <a:solidFill>
                            <a:srgbClr val="000000"/>
                          </a:solidFill>
                          <a:effectLst/>
                          <a:latin typeface="Kalimati"/>
                          <a:cs typeface="Kalimati" pitchFamily="2"/>
                        </a:rPr>
                        <a:t>२७</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e-NP" sz="1400" b="0" i="0" u="none" strike="noStrike">
                          <a:solidFill>
                            <a:srgbClr val="000000"/>
                          </a:solidFill>
                          <a:effectLst/>
                          <a:latin typeface="Kalimati"/>
                          <a:cs typeface="Kalimati" pitchFamily="2"/>
                        </a:rPr>
                        <a:t>४४</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=44/27  =1.63 = 30 </a:t>
                      </a:r>
                      <a:r>
                        <a:rPr lang="ne-NP" sz="1400" b="0" i="0" u="none" strike="noStrike" dirty="0">
                          <a:solidFill>
                            <a:srgbClr val="000000"/>
                          </a:solidFill>
                          <a:effectLst/>
                          <a:latin typeface="Preeti"/>
                          <a:cs typeface="Kalimati" pitchFamily="2"/>
                        </a:rPr>
                        <a:t>कृषिचलन छनोट गर्ने</a:t>
                      </a:r>
                      <a:endParaRPr lang="ne-NP" sz="1400" b="0" i="0" u="none" strike="noStrike" dirty="0">
                        <a:solidFill>
                          <a:srgbClr val="000000"/>
                        </a:solidFill>
                        <a:effectLst/>
                        <a:latin typeface="Calibri"/>
                        <a:cs typeface="Kalimati" pitchFamily="2"/>
                      </a:endParaRP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0178">
                <a:tc>
                  <a:txBody>
                    <a:bodyPr/>
                    <a:lstStyle/>
                    <a:p>
                      <a:pPr algn="ctr" fontAlgn="ctr"/>
                      <a:r>
                        <a:rPr lang="ne-NP" sz="1400" b="0" i="0" u="none" strike="noStrike" dirty="0">
                          <a:solidFill>
                            <a:srgbClr val="000000"/>
                          </a:solidFill>
                          <a:effectLst/>
                          <a:latin typeface="Kalimati"/>
                        </a:rPr>
                        <a:t>५</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a:solidFill>
                            <a:srgbClr val="000000"/>
                          </a:solidFill>
                          <a:effectLst/>
                          <a:latin typeface="Kalimati"/>
                          <a:cs typeface="Kalimati" pitchFamily="2"/>
                        </a:rPr>
                        <a:t>३०</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=30/27  =1.11 = 28 </a:t>
                      </a:r>
                      <a:r>
                        <a:rPr lang="ne-NP" sz="1400" b="0" i="0" u="none" strike="noStrike" dirty="0">
                          <a:solidFill>
                            <a:srgbClr val="000000"/>
                          </a:solidFill>
                          <a:effectLst/>
                          <a:latin typeface="Preeti"/>
                          <a:cs typeface="Kalimati" pitchFamily="2"/>
                        </a:rPr>
                        <a:t>कृषिचलन छनोट गर्ने</a:t>
                      </a:r>
                      <a:endParaRPr lang="ne-NP" sz="1400" b="0" i="0" u="none" strike="noStrike" dirty="0">
                        <a:solidFill>
                          <a:srgbClr val="000000"/>
                        </a:solidFill>
                        <a:effectLst/>
                        <a:latin typeface="Calibri"/>
                        <a:cs typeface="Kalimati" pitchFamily="2"/>
                      </a:endParaRP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0178">
                <a:tc>
                  <a:txBody>
                    <a:bodyPr/>
                    <a:lstStyle/>
                    <a:p>
                      <a:pPr algn="ctr" fontAlgn="ctr"/>
                      <a:r>
                        <a:rPr lang="ne-NP" sz="1400" b="0" i="0" u="none" strike="noStrike" dirty="0">
                          <a:solidFill>
                            <a:srgbClr val="000000"/>
                          </a:solidFill>
                          <a:effectLst/>
                          <a:latin typeface="Kalimati"/>
                        </a:rPr>
                        <a:t>६</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a:solidFill>
                            <a:srgbClr val="000000"/>
                          </a:solidFill>
                          <a:effectLst/>
                          <a:latin typeface="Kalimati"/>
                          <a:cs typeface="Kalimati" pitchFamily="2"/>
                        </a:rPr>
                        <a:t>२२</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=22/27  =0.81 = 20 </a:t>
                      </a:r>
                      <a:r>
                        <a:rPr lang="ne-NP" sz="1400" b="0" i="0" u="none" strike="noStrike" dirty="0">
                          <a:solidFill>
                            <a:srgbClr val="000000"/>
                          </a:solidFill>
                          <a:effectLst/>
                          <a:latin typeface="Preeti"/>
                          <a:cs typeface="Kalimati" pitchFamily="2"/>
                        </a:rPr>
                        <a:t>कृषिचलन छनोट गर्ने</a:t>
                      </a:r>
                      <a:endParaRPr lang="ne-NP" sz="1400" b="0" i="0" u="none" strike="noStrike" dirty="0">
                        <a:solidFill>
                          <a:srgbClr val="000000"/>
                        </a:solidFill>
                        <a:effectLst/>
                        <a:latin typeface="Calibri"/>
                        <a:cs typeface="Kalimati" pitchFamily="2"/>
                      </a:endParaRP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2938">
                <a:tc gridSpan="4">
                  <a:txBody>
                    <a:bodyPr/>
                    <a:lstStyle/>
                    <a:p>
                      <a:pPr algn="ctr" fontAlgn="ctr"/>
                      <a:r>
                        <a:rPr lang="ne-NP" sz="1400" b="1" i="0" u="none" strike="noStrike" dirty="0">
                          <a:solidFill>
                            <a:srgbClr val="000000"/>
                          </a:solidFill>
                          <a:effectLst/>
                          <a:latin typeface="Calibri"/>
                          <a:cs typeface="Kalimati" pitchFamily="2"/>
                        </a:rPr>
                        <a:t>विभागबाट उपलब्ध गराइएको कृषिचलन २५ भन्दा कम भएमा मात्र</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49166">
                <a:tc>
                  <a:txBody>
                    <a:bodyPr/>
                    <a:lstStyle/>
                    <a:p>
                      <a:pPr algn="ctr" fontAlgn="ctr"/>
                      <a:r>
                        <a:rPr lang="ne-NP" sz="1400" b="0" i="0" u="none" strike="noStrike" dirty="0">
                          <a:solidFill>
                            <a:srgbClr val="000000"/>
                          </a:solidFill>
                          <a:effectLst/>
                          <a:latin typeface="Kalimati"/>
                        </a:rPr>
                        <a:t>७</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ne-NP" sz="1400" b="0" i="0" u="none" strike="noStrike" dirty="0">
                          <a:solidFill>
                            <a:srgbClr val="000000"/>
                          </a:solidFill>
                          <a:effectLst/>
                          <a:latin typeface="Kalimati"/>
                          <a:cs typeface="Kalimati" pitchFamily="2"/>
                        </a:rPr>
                        <a:t>१४</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e-NP" sz="1400" b="0" i="0" u="none" strike="noStrike" dirty="0">
                          <a:solidFill>
                            <a:srgbClr val="000000"/>
                          </a:solidFill>
                          <a:effectLst/>
                          <a:latin typeface="Kalimati"/>
                          <a:cs typeface="Kalimati" pitchFamily="2"/>
                        </a:rPr>
                        <a:t>११</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11  वटैको गणना गर्ने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9166">
                <a:tc>
                  <a:txBody>
                    <a:bodyPr/>
                    <a:lstStyle/>
                    <a:p>
                      <a:pPr algn="ctr" fontAlgn="ctr"/>
                      <a:r>
                        <a:rPr lang="ne-NP" sz="1400" b="0" i="0" u="none" strike="noStrike" dirty="0">
                          <a:solidFill>
                            <a:srgbClr val="000000"/>
                          </a:solidFill>
                          <a:effectLst/>
                          <a:latin typeface="Kalimati"/>
                        </a:rPr>
                        <a:t>८</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dirty="0">
                          <a:solidFill>
                            <a:srgbClr val="000000"/>
                          </a:solidFill>
                          <a:effectLst/>
                          <a:latin typeface="Kalimati"/>
                          <a:cs typeface="Kalimati" pitchFamily="2"/>
                        </a:rPr>
                        <a:t>२७</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27 वटैको गणना गर्ने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9166">
                <a:tc>
                  <a:txBody>
                    <a:bodyPr/>
                    <a:lstStyle/>
                    <a:p>
                      <a:pPr algn="ctr" fontAlgn="ctr"/>
                      <a:r>
                        <a:rPr lang="ne-NP" sz="1400" b="0" i="0" u="none" strike="noStrike" dirty="0">
                          <a:solidFill>
                            <a:srgbClr val="000000"/>
                          </a:solidFill>
                          <a:effectLst/>
                          <a:latin typeface="Kalimati"/>
                        </a:rPr>
                        <a:t>९</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dirty="0">
                          <a:solidFill>
                            <a:srgbClr val="000000"/>
                          </a:solidFill>
                          <a:effectLst/>
                          <a:latin typeface="Kalimati"/>
                          <a:cs typeface="Kalimati" pitchFamily="2"/>
                        </a:rPr>
                        <a:t>३२</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30 वटाको मात्र गणना गर्ने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9739">
                <a:tc>
                  <a:txBody>
                    <a:bodyPr/>
                    <a:lstStyle/>
                    <a:p>
                      <a:pPr algn="ctr" fontAlgn="ctr"/>
                      <a:r>
                        <a:rPr lang="en-US" sz="1400" b="0" i="0" u="none" strike="noStrike" dirty="0">
                          <a:solidFill>
                            <a:srgbClr val="000000"/>
                          </a:solidFill>
                          <a:effectLst/>
                          <a:latin typeface="Calibri"/>
                        </a:rPr>
                        <a:t> </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400" b="0" i="0" u="none" strike="noStrike">
                          <a:solidFill>
                            <a:srgbClr val="000000"/>
                          </a:solidFill>
                          <a:effectLst/>
                          <a:latin typeface="Kalimati"/>
                          <a:cs typeface="Kalimati" pitchFamily="2"/>
                        </a:rPr>
                        <a:t> </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400" b="0" i="0" u="none" strike="noStrike">
                          <a:solidFill>
                            <a:srgbClr val="000000"/>
                          </a:solidFill>
                          <a:effectLst/>
                          <a:latin typeface="Kalimati"/>
                          <a:cs typeface="Kalimati" pitchFamily="2"/>
                        </a:rPr>
                        <a:t> </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400" b="0" i="0" u="none" strike="noStrike" dirty="0">
                          <a:solidFill>
                            <a:srgbClr val="000000"/>
                          </a:solidFill>
                          <a:effectLst/>
                          <a:latin typeface="Calibri"/>
                          <a:cs typeface="Kalimati" pitchFamily="2"/>
                        </a:rPr>
                        <a:t>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13"/>
                  </a:ext>
                </a:extLst>
              </a:tr>
              <a:tr h="249166">
                <a:tc>
                  <a:txBody>
                    <a:bodyPr/>
                    <a:lstStyle/>
                    <a:p>
                      <a:pPr algn="ctr" fontAlgn="ctr"/>
                      <a:r>
                        <a:rPr lang="ne-NP" sz="1400" b="0" i="0" u="none" strike="noStrike" dirty="0">
                          <a:solidFill>
                            <a:srgbClr val="000000"/>
                          </a:solidFill>
                          <a:effectLst/>
                          <a:latin typeface="Kalimati"/>
                        </a:rPr>
                        <a:t>१०</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ne-NP" sz="1400" b="0" i="0" u="none" strike="noStrike">
                          <a:solidFill>
                            <a:srgbClr val="000000"/>
                          </a:solidFill>
                          <a:effectLst/>
                          <a:latin typeface="Kalimati"/>
                          <a:cs typeface="Kalimati" pitchFamily="2"/>
                        </a:rPr>
                        <a:t>२४</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e-NP" sz="1400" b="0" i="0" u="none" strike="noStrike">
                          <a:solidFill>
                            <a:srgbClr val="000000"/>
                          </a:solidFill>
                          <a:effectLst/>
                          <a:latin typeface="Kalimati"/>
                          <a:cs typeface="Kalimati" pitchFamily="2"/>
                        </a:rPr>
                        <a:t>१५</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15  वटैको गणना गर्ने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9166">
                <a:tc>
                  <a:txBody>
                    <a:bodyPr/>
                    <a:lstStyle/>
                    <a:p>
                      <a:pPr algn="ctr" fontAlgn="ctr"/>
                      <a:r>
                        <a:rPr lang="ne-NP" sz="1400" b="0" i="0" u="none" strike="noStrike" dirty="0">
                          <a:solidFill>
                            <a:srgbClr val="000000"/>
                          </a:solidFill>
                          <a:effectLst/>
                          <a:latin typeface="Kalimati"/>
                        </a:rPr>
                        <a:t>११</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a:solidFill>
                            <a:srgbClr val="000000"/>
                          </a:solidFill>
                          <a:effectLst/>
                          <a:latin typeface="Kalimati"/>
                          <a:cs typeface="Kalimati" pitchFamily="2"/>
                        </a:rPr>
                        <a:t>३०</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30  वटैको गणना गर्ने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55395">
                <a:tc>
                  <a:txBody>
                    <a:bodyPr/>
                    <a:lstStyle/>
                    <a:p>
                      <a:pPr algn="ctr" fontAlgn="ctr"/>
                      <a:r>
                        <a:rPr lang="ne-NP" sz="1400" b="0" i="0" u="none" strike="noStrike" dirty="0">
                          <a:solidFill>
                            <a:srgbClr val="000000"/>
                          </a:solidFill>
                          <a:effectLst/>
                          <a:latin typeface="Kalimati"/>
                        </a:rPr>
                        <a:t>१२</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a:solidFill>
                            <a:srgbClr val="000000"/>
                          </a:solidFill>
                          <a:effectLst/>
                          <a:latin typeface="Kalimati"/>
                          <a:cs typeface="Kalimati" pitchFamily="2"/>
                        </a:rPr>
                        <a:t>३५</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30 वटाको मात्र गणना गर्ने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5" name="Slide Number Placeholder 3">
            <a:extLst>
              <a:ext uri="{FF2B5EF4-FFF2-40B4-BE49-F238E27FC236}">
                <a16:creationId xmlns:a16="http://schemas.microsoft.com/office/drawing/2014/main" id="{9589DCC1-1E40-4839-ADCB-2AF857A783FF}"/>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58</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3095180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85800" y="457200"/>
            <a:ext cx="10972800" cy="868362"/>
          </a:xfrm>
          <a:noFill/>
        </p:spPr>
        <p:txBody>
          <a:bodyPr>
            <a:normAutofit fontScale="90000"/>
          </a:bodyPr>
          <a:lstStyle/>
          <a:p>
            <a:br>
              <a:rPr lang="en-US" sz="2000" dirty="0">
                <a:cs typeface="Kalimati" pitchFamily="2"/>
              </a:rPr>
            </a:br>
            <a:br>
              <a:rPr lang="en-US" sz="2000" dirty="0">
                <a:cs typeface="Kalimati" pitchFamily="2"/>
              </a:rPr>
            </a:br>
            <a:r>
              <a:rPr lang="ne-NP" sz="3100" b="1" dirty="0">
                <a:cs typeface="Kalimati" pitchFamily="2"/>
              </a:rPr>
              <a:t>छनोट विधि (सारांश) </a:t>
            </a:r>
            <a:br>
              <a:rPr lang="ne-NP" sz="3100" b="1" dirty="0">
                <a:cs typeface="Kalimati" pitchFamily="2"/>
              </a:rPr>
            </a:br>
            <a:br>
              <a:rPr lang="ne-NP" sz="3100" b="1" dirty="0">
                <a:cs typeface="Kalimati" pitchFamily="2"/>
              </a:rPr>
            </a:br>
            <a:endParaRPr lang="en-US" sz="3100" b="1" dirty="0">
              <a:cs typeface="Kalimati" pitchFamily="2"/>
            </a:endParaRPr>
          </a:p>
        </p:txBody>
      </p:sp>
      <p:graphicFrame>
        <p:nvGraphicFramePr>
          <p:cNvPr id="2" name="Table 1"/>
          <p:cNvGraphicFramePr>
            <a:graphicFrameLocks noGrp="1"/>
          </p:cNvGraphicFramePr>
          <p:nvPr>
            <p:extLst>
              <p:ext uri="{D42A27DB-BD31-4B8C-83A1-F6EECF244321}">
                <p14:modId xmlns:p14="http://schemas.microsoft.com/office/powerpoint/2010/main" val="1111088625"/>
              </p:ext>
            </p:extLst>
          </p:nvPr>
        </p:nvGraphicFramePr>
        <p:xfrm>
          <a:off x="228600" y="1828800"/>
          <a:ext cx="11734800" cy="4670489"/>
        </p:xfrm>
        <a:graphic>
          <a:graphicData uri="http://schemas.openxmlformats.org/drawingml/2006/table">
            <a:tbl>
              <a:tblPr/>
              <a:tblGrid>
                <a:gridCol w="11734800">
                  <a:extLst>
                    <a:ext uri="{9D8B030D-6E8A-4147-A177-3AD203B41FA5}">
                      <a16:colId xmlns:a16="http://schemas.microsoft.com/office/drawing/2014/main" val="20000"/>
                    </a:ext>
                  </a:extLst>
                </a:gridCol>
              </a:tblGrid>
              <a:tr h="3505200">
                <a:tc>
                  <a:txBody>
                    <a:bodyPr/>
                    <a:lstStyle/>
                    <a:p>
                      <a:pPr algn="just" fontAlgn="b"/>
                      <a:r>
                        <a:rPr lang="ne-NP" sz="2400" b="0" i="0" u="none" strike="noStrike" dirty="0">
                          <a:solidFill>
                            <a:srgbClr val="000000"/>
                          </a:solidFill>
                          <a:effectLst/>
                          <a:latin typeface="Preeti"/>
                          <a:cs typeface="Kalimati" pitchFamily="2"/>
                        </a:rPr>
                        <a:t>छनोटका चरणहरु</a:t>
                      </a:r>
                      <a:endParaRPr lang="en-US" sz="2400" b="0" i="0" u="none" strike="noStrike" dirty="0">
                        <a:solidFill>
                          <a:srgbClr val="000000"/>
                        </a:solidFill>
                        <a:effectLst/>
                        <a:latin typeface="Preeti"/>
                        <a:cs typeface="Kalimati" pitchFamily="2"/>
                      </a:endParaRPr>
                    </a:p>
                    <a:p>
                      <a:pPr algn="just" fontAlgn="b">
                        <a:lnSpc>
                          <a:spcPct val="150000"/>
                        </a:lnSpc>
                      </a:pPr>
                      <a:endParaRPr lang="ne-NP" sz="2400" b="0" i="0" u="none" strike="noStrike" dirty="0">
                        <a:solidFill>
                          <a:srgbClr val="000000"/>
                        </a:solidFill>
                        <a:effectLst/>
                        <a:latin typeface="Preeti"/>
                        <a:cs typeface="Kalimati" pitchFamily="2"/>
                      </a:endParaRPr>
                    </a:p>
                    <a:p>
                      <a:pPr marL="457200" indent="-457200" algn="just" fontAlgn="b">
                        <a:lnSpc>
                          <a:spcPct val="150000"/>
                        </a:lnSpc>
                      </a:pPr>
                      <a:r>
                        <a:rPr lang="ne-NP" sz="2400" b="0" i="0" u="none" strike="noStrike" dirty="0">
                          <a:solidFill>
                            <a:srgbClr val="000000"/>
                          </a:solidFill>
                          <a:effectLst/>
                          <a:latin typeface="Preeti"/>
                          <a:cs typeface="Kalimati" pitchFamily="2"/>
                        </a:rPr>
                        <a:t>१. </a:t>
                      </a:r>
                      <a:r>
                        <a:rPr lang="en-US" sz="2400" b="0" i="0" u="none" strike="noStrike" dirty="0">
                          <a:solidFill>
                            <a:srgbClr val="000000"/>
                          </a:solidFill>
                          <a:effectLst/>
                          <a:latin typeface="Preeti"/>
                          <a:cs typeface="Kalimati" pitchFamily="2"/>
                        </a:rPr>
                        <a:t> </a:t>
                      </a:r>
                      <a:r>
                        <a:rPr lang="ne-NP" sz="2400" b="0" i="0" u="none" strike="noStrike" dirty="0">
                          <a:solidFill>
                            <a:srgbClr val="000000"/>
                          </a:solidFill>
                          <a:effectLst/>
                          <a:latin typeface="Preeti"/>
                          <a:cs typeface="Kalimati" pitchFamily="2"/>
                        </a:rPr>
                        <a:t>लगत १ फारम भर्दा प्राप्त भएको जम्मा कृषिचलनलाई विभागले दिएको कृषिचलनले भाग गर्ने</a:t>
                      </a:r>
                    </a:p>
                    <a:p>
                      <a:pPr marL="457200" indent="-457200" algn="just" fontAlgn="b">
                        <a:lnSpc>
                          <a:spcPct val="150000"/>
                        </a:lnSpc>
                      </a:pPr>
                      <a:r>
                        <a:rPr lang="ne-NP" sz="2400" b="0" i="0" u="none" strike="noStrike" dirty="0">
                          <a:solidFill>
                            <a:srgbClr val="000000"/>
                          </a:solidFill>
                          <a:effectLst/>
                          <a:latin typeface="Preeti"/>
                          <a:cs typeface="Kalimati" pitchFamily="2"/>
                        </a:rPr>
                        <a:t>२. भाग गरी आएको अंकको आधारमा मन्जुषा २ बाट छनोट गरिनुपर्ने कृषिचलन संख्या एकिन गर्ने</a:t>
                      </a:r>
                    </a:p>
                    <a:p>
                      <a:pPr marL="457200" indent="-457200" algn="just" fontAlgn="b">
                        <a:lnSpc>
                          <a:spcPct val="150000"/>
                        </a:lnSpc>
                      </a:pPr>
                      <a:r>
                        <a:rPr lang="ne-NP" sz="2400" b="0" i="0" u="none" strike="noStrike" dirty="0">
                          <a:solidFill>
                            <a:srgbClr val="000000"/>
                          </a:solidFill>
                          <a:effectLst/>
                          <a:latin typeface="Preeti"/>
                          <a:cs typeface="Kalimati" pitchFamily="2"/>
                        </a:rPr>
                        <a:t>३. लगत १ बाट प्राप्त भएको कृषिचलन संख्यालाई छनोट गर्नुपर्ने कृषिचलन संख्याले भाग गरी छनोट अन्तर निकाल्ने</a:t>
                      </a:r>
                    </a:p>
                    <a:p>
                      <a:pPr marL="457200" indent="-457200" algn="just" fontAlgn="b">
                        <a:lnSpc>
                          <a:spcPct val="150000"/>
                        </a:lnSpc>
                      </a:pPr>
                      <a:r>
                        <a:rPr lang="ne-NP" sz="2400" b="0" i="0" u="none" strike="noStrike" dirty="0">
                          <a:solidFill>
                            <a:srgbClr val="000000"/>
                          </a:solidFill>
                          <a:effectLst/>
                          <a:latin typeface="Preeti"/>
                          <a:cs typeface="Kalimati" pitchFamily="2"/>
                        </a:rPr>
                        <a:t>४. छनोट अन्तरमा दशमलव भन्दा अगाडिको अंकको आधारमा </a:t>
                      </a:r>
                      <a:r>
                        <a:rPr lang="en-US" sz="2400" b="0" i="0" u="none" strike="noStrike" dirty="0">
                          <a:solidFill>
                            <a:srgbClr val="000000"/>
                          </a:solidFill>
                          <a:effectLst/>
                          <a:latin typeface="Arial" pitchFamily="34" charset="0"/>
                          <a:cs typeface="Kalimati" pitchFamily="2"/>
                        </a:rPr>
                        <a:t>Random Number Table (RNT)</a:t>
                      </a:r>
                      <a:r>
                        <a:rPr lang="ne-NP" sz="2400" b="0" i="0" u="none" strike="noStrike" dirty="0">
                          <a:solidFill>
                            <a:srgbClr val="000000"/>
                          </a:solidFill>
                          <a:effectLst/>
                          <a:latin typeface="Preeti"/>
                          <a:cs typeface="Kalimati" pitchFamily="2"/>
                        </a:rPr>
                        <a:t> बाट पहिलो कृषिचलन छनोट गर्ने</a:t>
                      </a:r>
                      <a:endParaRPr lang="en-US" sz="2400" b="0" i="0" u="none" strike="noStrike" dirty="0">
                        <a:solidFill>
                          <a:srgbClr val="000000"/>
                        </a:solidFill>
                        <a:effectLst/>
                        <a:latin typeface="Preeti"/>
                        <a:cs typeface="Kalimati" pitchFamily="2"/>
                      </a:endParaRPr>
                    </a:p>
                  </a:txBody>
                  <a:tcPr marL="8467" marR="8467" marT="6350" marB="0" anchor="b">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Slide Number Placeholder 3">
            <a:extLst>
              <a:ext uri="{FF2B5EF4-FFF2-40B4-BE49-F238E27FC236}">
                <a16:creationId xmlns:a16="http://schemas.microsoft.com/office/drawing/2014/main" id="{C5615D46-7709-4FDF-90ED-55F5429F9CC9}"/>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59</a:t>
            </a:fld>
            <a:endParaRPr lang="en-US" sz="1800" dirty="0">
              <a:latin typeface="Fontasy Himali" panose="04020500000000000000" pitchFamily="82" charset="0"/>
            </a:endParaRPr>
          </a:p>
        </p:txBody>
      </p:sp>
      <p:sp>
        <p:nvSpPr>
          <p:cNvPr id="7" name="TextBox 6">
            <a:extLst>
              <a:ext uri="{FF2B5EF4-FFF2-40B4-BE49-F238E27FC236}">
                <a16:creationId xmlns:a16="http://schemas.microsoft.com/office/drawing/2014/main" id="{79C7885F-1433-4EEE-A357-DFA69DAD6D5D}"/>
              </a:ext>
            </a:extLst>
          </p:cNvPr>
          <p:cNvSpPr txBox="1"/>
          <p:nvPr/>
        </p:nvSpPr>
        <p:spPr>
          <a:xfrm>
            <a:off x="10363200" y="6488668"/>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173003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CB5C70E2-5020-4078-B4C4-DB0FC15857D4}"/>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6</a:t>
            </a:fld>
            <a:endParaRPr lang="en-US" sz="1800" dirty="0">
              <a:latin typeface="Fontasy Himali" panose="04020500000000000000" pitchFamily="82" charset="0"/>
            </a:endParaRPr>
          </a:p>
        </p:txBody>
      </p:sp>
      <p:sp>
        <p:nvSpPr>
          <p:cNvPr id="9" name="TextBox 8">
            <a:extLst>
              <a:ext uri="{FF2B5EF4-FFF2-40B4-BE49-F238E27FC236}">
                <a16:creationId xmlns:a16="http://schemas.microsoft.com/office/drawing/2014/main" id="{41A36EEF-67EF-4FE6-B5D6-9D7234CE793C}"/>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
        <p:nvSpPr>
          <p:cNvPr id="10" name="Text Placeholder 1">
            <a:extLst>
              <a:ext uri="{FF2B5EF4-FFF2-40B4-BE49-F238E27FC236}">
                <a16:creationId xmlns:a16="http://schemas.microsoft.com/office/drawing/2014/main" id="{364D2CA3-92D7-4D56-8942-218A12A0747B}"/>
              </a:ext>
            </a:extLst>
          </p:cNvPr>
          <p:cNvSpPr txBox="1">
            <a:spLocks/>
          </p:cNvSpPr>
          <p:nvPr/>
        </p:nvSpPr>
        <p:spPr>
          <a:xfrm>
            <a:off x="0" y="662685"/>
            <a:ext cx="121920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sz="2800" b="1" dirty="0">
                <a:solidFill>
                  <a:srgbClr val="002060"/>
                </a:solidFill>
                <a:latin typeface="Ganesh" pitchFamily="2" charset="0"/>
                <a:cs typeface="Kalimati" panose="00000400000000000000" pitchFamily="2"/>
              </a:rPr>
              <a:t>कृषक परिवार लगत (लगत १) भर्ने तरिका</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27150"/>
            <a:ext cx="6858000" cy="54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6938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274638"/>
            <a:ext cx="10972800" cy="868362"/>
          </a:xfrm>
          <a:noFill/>
        </p:spPr>
        <p:txBody>
          <a:bodyPr>
            <a:normAutofit fontScale="90000"/>
          </a:bodyPr>
          <a:lstStyle/>
          <a:p>
            <a:br>
              <a:rPr lang="en-US" sz="2000" dirty="0">
                <a:cs typeface="Kalimati" pitchFamily="2"/>
              </a:rPr>
            </a:br>
            <a:br>
              <a:rPr lang="en-US" sz="2000" dirty="0">
                <a:cs typeface="Kalimati" pitchFamily="2"/>
              </a:rPr>
            </a:br>
            <a:r>
              <a:rPr lang="ne-NP" sz="3100" b="1" dirty="0">
                <a:cs typeface="Kalimati" pitchFamily="2"/>
              </a:rPr>
              <a:t>छनोट विधि (सारांश) </a:t>
            </a:r>
            <a:br>
              <a:rPr lang="ne-NP" sz="3100" b="1" dirty="0">
                <a:cs typeface="Kalimati" pitchFamily="2"/>
              </a:rPr>
            </a:br>
            <a:br>
              <a:rPr lang="ne-NP" sz="3100" b="1" dirty="0">
                <a:cs typeface="Kalimati" pitchFamily="2"/>
              </a:rPr>
            </a:br>
            <a:endParaRPr lang="en-US" sz="3100" b="1" dirty="0">
              <a:cs typeface="Kalimati" pitchFamily="2"/>
            </a:endParaRPr>
          </a:p>
        </p:txBody>
      </p:sp>
      <p:graphicFrame>
        <p:nvGraphicFramePr>
          <p:cNvPr id="2" name="Table 1"/>
          <p:cNvGraphicFramePr>
            <a:graphicFrameLocks noGrp="1"/>
          </p:cNvGraphicFramePr>
          <p:nvPr>
            <p:extLst>
              <p:ext uri="{D42A27DB-BD31-4B8C-83A1-F6EECF244321}">
                <p14:modId xmlns:p14="http://schemas.microsoft.com/office/powerpoint/2010/main" val="3007885271"/>
              </p:ext>
            </p:extLst>
          </p:nvPr>
        </p:nvGraphicFramePr>
        <p:xfrm>
          <a:off x="304800" y="1828800"/>
          <a:ext cx="11480800" cy="4487926"/>
        </p:xfrm>
        <a:graphic>
          <a:graphicData uri="http://schemas.openxmlformats.org/drawingml/2006/table">
            <a:tbl>
              <a:tblPr/>
              <a:tblGrid>
                <a:gridCol w="11480800">
                  <a:extLst>
                    <a:ext uri="{9D8B030D-6E8A-4147-A177-3AD203B41FA5}">
                      <a16:colId xmlns:a16="http://schemas.microsoft.com/office/drawing/2014/main" val="20000"/>
                    </a:ext>
                  </a:extLst>
                </a:gridCol>
              </a:tblGrid>
              <a:tr h="405274">
                <a:tc>
                  <a:txBody>
                    <a:bodyPr/>
                    <a:lstStyle/>
                    <a:p>
                      <a:pPr marL="457200" indent="-457200" algn="just" fontAlgn="b"/>
                      <a:r>
                        <a:rPr lang="ne-NP" sz="2400" b="0" i="0" u="none" strike="noStrike" dirty="0">
                          <a:solidFill>
                            <a:srgbClr val="000000"/>
                          </a:solidFill>
                          <a:effectLst/>
                          <a:latin typeface="Preeti"/>
                          <a:cs typeface="Kalimati" pitchFamily="2"/>
                        </a:rPr>
                        <a:t>छनोटका चरणहरु</a:t>
                      </a:r>
                      <a:endParaRPr lang="en-US" sz="2400" b="0" i="0" u="none" strike="noStrike" dirty="0">
                        <a:solidFill>
                          <a:srgbClr val="000000"/>
                        </a:solidFill>
                        <a:effectLst/>
                        <a:latin typeface="Preeti"/>
                        <a:cs typeface="Kalimati" pitchFamily="2"/>
                      </a:endParaRPr>
                    </a:p>
                    <a:p>
                      <a:pPr marL="457200" indent="-457200" algn="just" fontAlgn="b"/>
                      <a:endParaRPr lang="ne-NP" sz="2400" b="0" i="0" u="none" strike="noStrike" dirty="0">
                        <a:solidFill>
                          <a:srgbClr val="000000"/>
                        </a:solidFill>
                        <a:effectLst/>
                        <a:latin typeface="Preeti"/>
                        <a:cs typeface="Kalimati" pitchFamily="2"/>
                      </a:endParaRPr>
                    </a:p>
                    <a:p>
                      <a:pPr marL="457200" indent="-457200" algn="just" fontAlgn="b">
                        <a:lnSpc>
                          <a:spcPct val="150000"/>
                        </a:lnSpc>
                      </a:pPr>
                      <a:r>
                        <a:rPr lang="ne-NP" sz="2400" b="0" i="0" u="none" strike="noStrike" dirty="0">
                          <a:solidFill>
                            <a:srgbClr val="000000"/>
                          </a:solidFill>
                          <a:effectLst/>
                          <a:latin typeface="Preeti"/>
                          <a:cs typeface="Kalimati" pitchFamily="2"/>
                        </a:rPr>
                        <a:t>५. गणना क्षेत्रको प्रचलित स्थानको नामको पहिलो अंग्रेजी अक्षर लिइ </a:t>
                      </a:r>
                      <a:r>
                        <a:rPr lang="en-US" sz="2400" b="0" i="0" u="none" strike="noStrike" dirty="0">
                          <a:solidFill>
                            <a:srgbClr val="000000"/>
                          </a:solidFill>
                          <a:effectLst/>
                          <a:latin typeface="Arial" pitchFamily="34" charset="0"/>
                          <a:cs typeface="Kalimati" pitchFamily="2"/>
                        </a:rPr>
                        <a:t>RNT </a:t>
                      </a:r>
                      <a:r>
                        <a:rPr lang="ne-NP" sz="2400" b="0" i="0" u="none" strike="noStrike" dirty="0">
                          <a:solidFill>
                            <a:srgbClr val="000000"/>
                          </a:solidFill>
                          <a:effectLst/>
                          <a:latin typeface="Preeti"/>
                          <a:cs typeface="Kalimati" pitchFamily="2"/>
                        </a:rPr>
                        <a:t>मा त्यहि अक्षरको ठीक तल १ देखि छनोट अन्तर नम्बर वीचको अंक जुन पहिला आउछ त्यसलाई नै पहिलो छनोट नम्बर मान्ने </a:t>
                      </a:r>
                    </a:p>
                    <a:p>
                      <a:pPr marL="457200" indent="-457200" algn="just" fontAlgn="b">
                        <a:lnSpc>
                          <a:spcPct val="150000"/>
                        </a:lnSpc>
                      </a:pPr>
                      <a:r>
                        <a:rPr lang="ne-NP" sz="2400" b="0" i="0" u="none" strike="noStrike" dirty="0">
                          <a:solidFill>
                            <a:srgbClr val="000000"/>
                          </a:solidFill>
                          <a:effectLst/>
                          <a:latin typeface="Preeti"/>
                          <a:cs typeface="Kalimati" pitchFamily="2"/>
                        </a:rPr>
                        <a:t>६. यदि छनोट अन्तरमा दशमलव भन्दा अगाडि दुईअंक </a:t>
                      </a:r>
                      <a:r>
                        <a:rPr lang="en-US" sz="2400" b="0" i="0" u="none" strike="noStrike" dirty="0">
                          <a:solidFill>
                            <a:srgbClr val="000000"/>
                          </a:solidFill>
                          <a:effectLst/>
                          <a:latin typeface="Arial" pitchFamily="34" charset="0"/>
                          <a:cs typeface="Kalimati" pitchFamily="2"/>
                        </a:rPr>
                        <a:t>(2 digits)</a:t>
                      </a:r>
                      <a:r>
                        <a:rPr lang="en-US" sz="2400" b="0" i="0" u="none" strike="noStrike" baseline="0" dirty="0">
                          <a:solidFill>
                            <a:srgbClr val="000000"/>
                          </a:solidFill>
                          <a:effectLst/>
                          <a:latin typeface="Arial" pitchFamily="34" charset="0"/>
                          <a:cs typeface="Kalimati" pitchFamily="2"/>
                        </a:rPr>
                        <a:t> </a:t>
                      </a:r>
                      <a:r>
                        <a:rPr lang="ne-NP" sz="2400" b="0" i="0" u="none" strike="noStrike" dirty="0">
                          <a:solidFill>
                            <a:srgbClr val="000000"/>
                          </a:solidFill>
                          <a:effectLst/>
                          <a:latin typeface="Preeti"/>
                          <a:cs typeface="Kalimati" pitchFamily="2"/>
                        </a:rPr>
                        <a:t>को नम्बर भए </a:t>
                      </a:r>
                      <a:r>
                        <a:rPr lang="en-US" sz="2400" b="0" i="0" u="none" strike="noStrike" dirty="0">
                          <a:solidFill>
                            <a:srgbClr val="000000"/>
                          </a:solidFill>
                          <a:effectLst/>
                          <a:latin typeface="Arial" pitchFamily="34" charset="0"/>
                          <a:cs typeface="Kalimati" pitchFamily="2"/>
                        </a:rPr>
                        <a:t>RNT</a:t>
                      </a:r>
                      <a:r>
                        <a:rPr lang="ne-NP" sz="2400" b="0" i="0" u="none" strike="noStrike" dirty="0">
                          <a:solidFill>
                            <a:srgbClr val="000000"/>
                          </a:solidFill>
                          <a:effectLst/>
                          <a:latin typeface="Preeti"/>
                          <a:cs typeface="Kalimati" pitchFamily="2"/>
                        </a:rPr>
                        <a:t> हेर्दा पनि लगत्तैको अर्को अक्षरसमेत एकैसाथ लिइ पहिलो छनोट नम्बर पत्ता लगाउने</a:t>
                      </a:r>
                    </a:p>
                    <a:p>
                      <a:pPr marL="457200" indent="-457200" algn="just" fontAlgn="b">
                        <a:lnSpc>
                          <a:spcPct val="150000"/>
                        </a:lnSpc>
                      </a:pPr>
                      <a:r>
                        <a:rPr lang="ne-NP" sz="2400" b="0" i="0" u="none" strike="noStrike" dirty="0">
                          <a:solidFill>
                            <a:srgbClr val="000000"/>
                          </a:solidFill>
                          <a:effectLst/>
                          <a:latin typeface="Preeti"/>
                          <a:cs typeface="Kalimati" pitchFamily="2"/>
                        </a:rPr>
                        <a:t>७ पहिलो कृषिचलन क्रमसंख्यामा क्रमशः छनोट अन्तर जोड्दै अरु बाकी कृषिचलन</a:t>
                      </a:r>
                      <a:r>
                        <a:rPr lang="en-US" sz="2400" b="0" i="0" u="none" strike="noStrike" dirty="0">
                          <a:solidFill>
                            <a:srgbClr val="000000"/>
                          </a:solidFill>
                          <a:effectLst/>
                          <a:latin typeface="Preeti"/>
                          <a:cs typeface="Kalimati" pitchFamily="2"/>
                        </a:rPr>
                        <a:t> </a:t>
                      </a:r>
                      <a:r>
                        <a:rPr lang="ne-NP" sz="2400" b="0" i="0" u="none" strike="noStrike" dirty="0">
                          <a:solidFill>
                            <a:srgbClr val="000000"/>
                          </a:solidFill>
                          <a:effectLst/>
                          <a:latin typeface="Preeti"/>
                          <a:cs typeface="Kalimati" pitchFamily="2"/>
                        </a:rPr>
                        <a:t> छनोट गर्ने</a:t>
                      </a:r>
                    </a:p>
                    <a:p>
                      <a:pPr marL="457200" indent="-457200" algn="just" fontAlgn="b">
                        <a:lnSpc>
                          <a:spcPct val="150000"/>
                        </a:lnSpc>
                      </a:pPr>
                      <a:r>
                        <a:rPr lang="ne-NP" sz="2400" b="0" i="0" u="none" strike="noStrike" dirty="0">
                          <a:solidFill>
                            <a:srgbClr val="000000"/>
                          </a:solidFill>
                          <a:effectLst/>
                          <a:latin typeface="Preeti"/>
                          <a:cs typeface="Kalimati" pitchFamily="2"/>
                        </a:rPr>
                        <a:t>८ अन्तिम छनोट संख्या त्यो गणना क्षेत्रको अन्तिम कृषिचलन संख्या भन्दा बढी हुनुहुदैन</a:t>
                      </a:r>
                      <a:endParaRPr lang="en-US" sz="2400" b="0" i="0" u="none" strike="noStrike" dirty="0">
                        <a:solidFill>
                          <a:srgbClr val="000000"/>
                        </a:solidFill>
                        <a:effectLst/>
                        <a:latin typeface="Preeti"/>
                        <a:cs typeface="Kalimati" pitchFamily="2"/>
                      </a:endParaRPr>
                    </a:p>
                  </a:txBody>
                  <a:tcPr marL="8467" marR="8467" marT="6350" marB="0" anchor="b">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Slide Number Placeholder 3">
            <a:extLst>
              <a:ext uri="{FF2B5EF4-FFF2-40B4-BE49-F238E27FC236}">
                <a16:creationId xmlns:a16="http://schemas.microsoft.com/office/drawing/2014/main" id="{BD1D34E6-D80A-46FA-9260-59CBC5054604}"/>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60</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35964013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75" y="655570"/>
            <a:ext cx="11589251" cy="6278630"/>
          </a:xfrm>
          <a:prstGeom prst="rect">
            <a:avLst/>
          </a:prstGeom>
        </p:spPr>
        <p:txBody>
          <a:bodyPr wrap="square">
            <a:spAutoFit/>
          </a:bodyPr>
          <a:lstStyle/>
          <a:p>
            <a:r>
              <a:rPr lang="ne-NP" sz="2400" b="1" dirty="0">
                <a:cs typeface="Kalimati" pitchFamily="2"/>
              </a:rPr>
              <a:t>थप उदाहरणहरु १</a:t>
            </a:r>
            <a:r>
              <a:rPr lang="ne-NP" dirty="0">
                <a:cs typeface="Kalimati" pitchFamily="2"/>
              </a:rPr>
              <a:t>			</a:t>
            </a:r>
          </a:p>
          <a:p>
            <a:r>
              <a:rPr lang="ne-NP" dirty="0">
                <a:cs typeface="Kalimati" pitchFamily="2"/>
              </a:rPr>
              <a:t>जनगणनाबाट प्राप्त कृषिचलन संख्या </a:t>
            </a:r>
            <a:r>
              <a:rPr lang="ne-NP" dirty="0">
                <a:solidFill>
                  <a:srgbClr val="000000"/>
                </a:solidFill>
                <a:cs typeface="Kalimati" pitchFamily="2"/>
              </a:rPr>
              <a:t>=</a:t>
            </a:r>
            <a:r>
              <a:rPr lang="ne-NP" dirty="0">
                <a:cs typeface="Kalimati" pitchFamily="2"/>
              </a:rPr>
              <a:t> १७५			</a:t>
            </a:r>
          </a:p>
          <a:p>
            <a:r>
              <a:rPr lang="ne-NP" dirty="0">
                <a:cs typeface="Kalimati" pitchFamily="2"/>
              </a:rPr>
              <a:t>लगत १ बाट कायम भएको कृषिचलन संख्या</a:t>
            </a:r>
            <a:r>
              <a:rPr lang="en-US" dirty="0">
                <a:cs typeface="Kalimati" pitchFamily="2"/>
              </a:rPr>
              <a:t> </a:t>
            </a:r>
            <a:r>
              <a:rPr lang="ne-NP" dirty="0">
                <a:solidFill>
                  <a:srgbClr val="000000"/>
                </a:solidFill>
                <a:cs typeface="Kalimati" pitchFamily="2"/>
              </a:rPr>
              <a:t>=</a:t>
            </a:r>
            <a:r>
              <a:rPr lang="ne-NP" dirty="0">
                <a:cs typeface="Kalimati" pitchFamily="2"/>
              </a:rPr>
              <a:t> १९०</a:t>
            </a:r>
            <a:endParaRPr lang="en-US" dirty="0">
              <a:cs typeface="Kalimati" pitchFamily="2"/>
            </a:endParaRPr>
          </a:p>
          <a:p>
            <a:r>
              <a:rPr lang="ne-NP" dirty="0">
                <a:cs typeface="Kalimati" pitchFamily="2"/>
              </a:rPr>
              <a:t>			</a:t>
            </a:r>
          </a:p>
          <a:p>
            <a:r>
              <a:rPr lang="ne-NP" dirty="0">
                <a:cs typeface="Kalimati" pitchFamily="2"/>
              </a:rPr>
              <a:t>लगत १ बाट कायम भएको कृषिचलन संख्या १९०</a:t>
            </a:r>
            <a:r>
              <a:rPr lang="en-US" dirty="0">
                <a:cs typeface="Kalimati" pitchFamily="2"/>
              </a:rPr>
              <a:t>   </a:t>
            </a:r>
            <a:r>
              <a:rPr lang="ne-NP" dirty="0">
                <a:cs typeface="Kalimati" pitchFamily="2"/>
              </a:rPr>
              <a:t>	</a:t>
            </a:r>
            <a:endParaRPr lang="en-US" dirty="0">
              <a:cs typeface="Kalimati" pitchFamily="2"/>
            </a:endParaRPr>
          </a:p>
          <a:p>
            <a:r>
              <a:rPr lang="en-US" dirty="0">
                <a:cs typeface="Kalimati" pitchFamily="2"/>
              </a:rPr>
              <a:t>                                                                                            </a:t>
            </a:r>
            <a:r>
              <a:rPr lang="ne-NP" dirty="0">
                <a:solidFill>
                  <a:srgbClr val="000000"/>
                </a:solidFill>
                <a:cs typeface="Kalimati" pitchFamily="2"/>
              </a:rPr>
              <a:t>=</a:t>
            </a:r>
            <a:r>
              <a:rPr lang="en-US" dirty="0">
                <a:cs typeface="Kalimati" pitchFamily="2"/>
              </a:rPr>
              <a:t>   </a:t>
            </a:r>
            <a:r>
              <a:rPr lang="ne-NP" dirty="0">
                <a:cs typeface="Kalimati" pitchFamily="2"/>
              </a:rPr>
              <a:t>१.०८</a:t>
            </a:r>
          </a:p>
          <a:p>
            <a:r>
              <a:rPr lang="ne-NP" dirty="0">
                <a:cs typeface="Kalimati" pitchFamily="2"/>
              </a:rPr>
              <a:t>जनगणनाबाट प्राप्त कृषिचलन संख्या   १७५	</a:t>
            </a:r>
            <a:endParaRPr lang="en-US" dirty="0">
              <a:cs typeface="Kalimati" pitchFamily="2"/>
            </a:endParaRPr>
          </a:p>
          <a:p>
            <a:endParaRPr lang="en-US" dirty="0">
              <a:cs typeface="Kalimati" pitchFamily="2"/>
            </a:endParaRPr>
          </a:p>
          <a:p>
            <a:r>
              <a:rPr lang="ne-NP" dirty="0">
                <a:cs typeface="Kalimati" pitchFamily="2"/>
              </a:rPr>
              <a:t>छनोट गर्नुपर्ने कृषिचलन संख्या </a:t>
            </a:r>
            <a:r>
              <a:rPr lang="ne-NP" dirty="0">
                <a:solidFill>
                  <a:srgbClr val="000000"/>
                </a:solidFill>
                <a:cs typeface="Kalimati" pitchFamily="2"/>
              </a:rPr>
              <a:t>=</a:t>
            </a:r>
            <a:r>
              <a:rPr lang="ne-NP" dirty="0">
                <a:cs typeface="Kalimati" pitchFamily="2"/>
              </a:rPr>
              <a:t> २७ (मन्जुष २ अनुसार)			</a:t>
            </a:r>
          </a:p>
          <a:p>
            <a:r>
              <a:rPr lang="en-US" dirty="0">
                <a:cs typeface="Kalimati" pitchFamily="2"/>
              </a:rPr>
              <a:t>                                  </a:t>
            </a:r>
            <a:r>
              <a:rPr lang="ne-NP" dirty="0">
                <a:solidFill>
                  <a:srgbClr val="000000"/>
                </a:solidFill>
                <a:cs typeface="Kalimati" pitchFamily="2"/>
              </a:rPr>
              <a:t> </a:t>
            </a:r>
            <a:r>
              <a:rPr lang="ne-NP" dirty="0">
                <a:cs typeface="Kalimati" pitchFamily="2"/>
              </a:rPr>
              <a:t>लगत १ बट कायम भएको कृषिचलन संख्या १९०</a:t>
            </a:r>
            <a:endParaRPr lang="en-US" dirty="0">
              <a:cs typeface="Kalimati" pitchFamily="2"/>
            </a:endParaRPr>
          </a:p>
          <a:p>
            <a:r>
              <a:rPr lang="ne-NP" dirty="0">
                <a:cs typeface="Kalimati" pitchFamily="2"/>
              </a:rPr>
              <a:t>छनोट अन्तर, इ </a:t>
            </a:r>
            <a:r>
              <a:rPr lang="ne-NP" dirty="0">
                <a:solidFill>
                  <a:srgbClr val="000000"/>
                </a:solidFill>
                <a:cs typeface="Kalimati" pitchFamily="2"/>
              </a:rPr>
              <a:t>= </a:t>
            </a:r>
            <a:r>
              <a:rPr lang="ne-NP" dirty="0">
                <a:cs typeface="Kalimati" pitchFamily="2"/>
              </a:rPr>
              <a:t>		</a:t>
            </a:r>
          </a:p>
          <a:p>
            <a:r>
              <a:rPr lang="ne-NP" dirty="0">
                <a:cs typeface="Kalimati" pitchFamily="2"/>
              </a:rPr>
              <a:t>	</a:t>
            </a:r>
            <a:r>
              <a:rPr lang="en-US" dirty="0">
                <a:cs typeface="Kalimati" pitchFamily="2"/>
              </a:rPr>
              <a:t>                            </a:t>
            </a:r>
            <a:r>
              <a:rPr lang="ne-NP" dirty="0">
                <a:cs typeface="Kalimati" pitchFamily="2"/>
              </a:rPr>
              <a:t>छनोट गर्नुपर्ने कृषिचलन संख्या २७		</a:t>
            </a:r>
          </a:p>
          <a:p>
            <a:r>
              <a:rPr lang="ne-NP" dirty="0">
                <a:cs typeface="Kalimati" pitchFamily="2"/>
              </a:rPr>
              <a:t>	</a:t>
            </a:r>
            <a:r>
              <a:rPr lang="en-US" dirty="0">
                <a:cs typeface="Kalimati" pitchFamily="2"/>
              </a:rPr>
              <a:t>               </a:t>
            </a:r>
            <a:r>
              <a:rPr lang="ne-NP" dirty="0">
                <a:solidFill>
                  <a:srgbClr val="000000"/>
                </a:solidFill>
                <a:cs typeface="Kalimati" pitchFamily="2"/>
              </a:rPr>
              <a:t>=</a:t>
            </a:r>
            <a:r>
              <a:rPr lang="en-US" dirty="0">
                <a:cs typeface="Kalimati" pitchFamily="2"/>
              </a:rPr>
              <a:t>  </a:t>
            </a:r>
            <a:r>
              <a:rPr lang="ne-NP" dirty="0">
                <a:cs typeface="Kalimati" pitchFamily="2"/>
              </a:rPr>
              <a:t>७.०४		</a:t>
            </a:r>
          </a:p>
          <a:p>
            <a:r>
              <a:rPr lang="ne-NP" dirty="0">
                <a:cs typeface="Kalimati" pitchFamily="2"/>
              </a:rPr>
              <a:t>गणना क्षेत्र</a:t>
            </a:r>
            <a:r>
              <a:rPr lang="en-US" dirty="0">
                <a:cs typeface="Kalimati" pitchFamily="2"/>
              </a:rPr>
              <a:t> </a:t>
            </a:r>
            <a:r>
              <a:rPr lang="ne-NP" dirty="0">
                <a:cs typeface="Kalimati" pitchFamily="2"/>
              </a:rPr>
              <a:t>(जानकीचौक) </a:t>
            </a:r>
            <a:r>
              <a:rPr lang="en-US" dirty="0">
                <a:latin typeface="Arial" pitchFamily="34" charset="0"/>
                <a:cs typeface="Kalimati" pitchFamily="2"/>
              </a:rPr>
              <a:t>J</a:t>
            </a:r>
            <a:r>
              <a:rPr lang="ne-NP" dirty="0">
                <a:cs typeface="Kalimati" pitchFamily="2"/>
              </a:rPr>
              <a:t> को लागि पहिलो छनौट नम्बर, अ</a:t>
            </a:r>
            <a:r>
              <a:rPr lang="en-US" dirty="0">
                <a:cs typeface="Kalimati" pitchFamily="2"/>
              </a:rPr>
              <a:t> </a:t>
            </a:r>
            <a:r>
              <a:rPr lang="ne-NP" dirty="0">
                <a:solidFill>
                  <a:srgbClr val="000000"/>
                </a:solidFill>
                <a:cs typeface="Kalimati" pitchFamily="2"/>
              </a:rPr>
              <a:t>=</a:t>
            </a:r>
            <a:r>
              <a:rPr lang="ne-NP" dirty="0">
                <a:cs typeface="Kalimati" pitchFamily="2"/>
              </a:rPr>
              <a:t>५</a:t>
            </a:r>
            <a:r>
              <a:rPr lang="en-US" dirty="0">
                <a:cs typeface="Kalimati" pitchFamily="2"/>
              </a:rPr>
              <a:t> </a:t>
            </a:r>
            <a:r>
              <a:rPr lang="en-US" dirty="0">
                <a:latin typeface="Arial" pitchFamily="34" charset="0"/>
                <a:cs typeface="Kalimati" pitchFamily="2"/>
              </a:rPr>
              <a:t>(RNT</a:t>
            </a:r>
            <a:r>
              <a:rPr lang="ne-NP" dirty="0">
                <a:cs typeface="Kalimati" pitchFamily="2"/>
              </a:rPr>
              <a:t>बाट)औ कृषिचलन पहिलो कृषिचलन छनोट अ</a:t>
            </a:r>
            <a:r>
              <a:rPr lang="en-US" dirty="0">
                <a:cs typeface="Kalimati" pitchFamily="2"/>
              </a:rPr>
              <a:t>  </a:t>
            </a:r>
            <a:r>
              <a:rPr lang="ne-NP" dirty="0">
                <a:solidFill>
                  <a:srgbClr val="000000"/>
                </a:solidFill>
                <a:cs typeface="Kalimati" pitchFamily="2"/>
              </a:rPr>
              <a:t>= </a:t>
            </a:r>
            <a:r>
              <a:rPr lang="ne-NP" dirty="0">
                <a:cs typeface="Kalimati" pitchFamily="2"/>
              </a:rPr>
              <a:t>५ औ कृषिचलन(वर्गिकरण गरिएको महलमा कृषिचलन ५</a:t>
            </a:r>
            <a:r>
              <a:rPr lang="en-US" dirty="0">
                <a:cs typeface="Kalimati" pitchFamily="2"/>
              </a:rPr>
              <a:t> </a:t>
            </a:r>
            <a:r>
              <a:rPr lang="ne-NP" dirty="0">
                <a:cs typeface="Kalimati" pitchFamily="2"/>
              </a:rPr>
              <a:t>लाई छनोट गर्ने)		</a:t>
            </a:r>
          </a:p>
          <a:p>
            <a:r>
              <a:rPr lang="ne-NP" dirty="0">
                <a:cs typeface="Kalimati" pitchFamily="2"/>
              </a:rPr>
              <a:t>दोश्रो कृषिचलन छनोट </a:t>
            </a:r>
            <a:r>
              <a:rPr lang="en-US" dirty="0">
                <a:cs typeface="Kalimati" pitchFamily="2"/>
              </a:rPr>
              <a:t> </a:t>
            </a:r>
            <a:r>
              <a:rPr lang="ne-NP" dirty="0">
                <a:cs typeface="Kalimati" pitchFamily="2"/>
              </a:rPr>
              <a:t>अ</a:t>
            </a:r>
            <a:r>
              <a:rPr lang="ne-NP" dirty="0">
                <a:cs typeface="Kalimati" pitchFamily="2"/>
                <a:sym typeface="Symbol"/>
              </a:rPr>
              <a:t></a:t>
            </a:r>
            <a:r>
              <a:rPr lang="en-US" dirty="0">
                <a:cs typeface="Kalimati" pitchFamily="2"/>
                <a:sym typeface="Symbol"/>
              </a:rPr>
              <a:t> </a:t>
            </a:r>
            <a:r>
              <a:rPr lang="ne-NP" dirty="0">
                <a:cs typeface="Kalimati" pitchFamily="2"/>
              </a:rPr>
              <a:t>इ</a:t>
            </a:r>
            <a:r>
              <a:rPr lang="en-US" dirty="0">
                <a:cs typeface="Kalimati" pitchFamily="2"/>
              </a:rPr>
              <a:t> </a:t>
            </a:r>
            <a:r>
              <a:rPr lang="ne-NP" dirty="0">
                <a:solidFill>
                  <a:srgbClr val="000000"/>
                </a:solidFill>
                <a:cs typeface="Kalimati" pitchFamily="2"/>
              </a:rPr>
              <a:t>= </a:t>
            </a:r>
            <a:r>
              <a:rPr lang="ne-NP" dirty="0">
                <a:cs typeface="Kalimati" pitchFamily="2"/>
              </a:rPr>
              <a:t>५</a:t>
            </a:r>
            <a:r>
              <a:rPr lang="ne-NP" dirty="0">
                <a:cs typeface="Kalimati" pitchFamily="2"/>
                <a:sym typeface="Symbol"/>
              </a:rPr>
              <a:t></a:t>
            </a:r>
            <a:r>
              <a:rPr lang="en-US" dirty="0">
                <a:cs typeface="Kalimati" pitchFamily="2"/>
                <a:sym typeface="Symbol"/>
              </a:rPr>
              <a:t> </a:t>
            </a:r>
            <a:r>
              <a:rPr lang="ne-NP" dirty="0">
                <a:cs typeface="Kalimati" pitchFamily="2"/>
              </a:rPr>
              <a:t>७.०४</a:t>
            </a:r>
            <a:r>
              <a:rPr lang="en-US" dirty="0">
                <a:solidFill>
                  <a:srgbClr val="000000"/>
                </a:solidFill>
                <a:cs typeface="Kalimati" pitchFamily="2"/>
              </a:rPr>
              <a:t> </a:t>
            </a:r>
            <a:r>
              <a:rPr lang="ne-NP" dirty="0">
                <a:solidFill>
                  <a:srgbClr val="000000"/>
                </a:solidFill>
                <a:cs typeface="Kalimati" pitchFamily="2"/>
              </a:rPr>
              <a:t>= </a:t>
            </a:r>
            <a:r>
              <a:rPr lang="ne-NP" dirty="0">
                <a:cs typeface="Kalimati" pitchFamily="2"/>
              </a:rPr>
              <a:t>१२.०४	</a:t>
            </a:r>
            <a:r>
              <a:rPr lang="en-US" dirty="0">
                <a:cs typeface="Kalimati" pitchFamily="2"/>
              </a:rPr>
              <a:t>                     </a:t>
            </a:r>
            <a:r>
              <a:rPr lang="ne-NP" dirty="0">
                <a:cs typeface="Kalimati" pitchFamily="2"/>
              </a:rPr>
              <a:t>१२औ कृषिचलन</a:t>
            </a:r>
            <a:r>
              <a:rPr lang="en-US" dirty="0">
                <a:cs typeface="Kalimati" pitchFamily="2"/>
              </a:rPr>
              <a:t>  </a:t>
            </a:r>
            <a:r>
              <a:rPr lang="ne-NP" dirty="0">
                <a:cs typeface="Kalimati" pitchFamily="2"/>
              </a:rPr>
              <a:t>छनोट गर्ने</a:t>
            </a:r>
            <a:endParaRPr lang="en-US" dirty="0">
              <a:cs typeface="Kalimati" pitchFamily="2"/>
            </a:endParaRPr>
          </a:p>
          <a:p>
            <a:r>
              <a:rPr lang="ne-NP" dirty="0">
                <a:cs typeface="Kalimati" pitchFamily="2"/>
              </a:rPr>
              <a:t>तेश्रो कृषिचलन छनोट </a:t>
            </a:r>
            <a:r>
              <a:rPr lang="en-US" dirty="0">
                <a:cs typeface="Kalimati" pitchFamily="2"/>
              </a:rPr>
              <a:t>  </a:t>
            </a:r>
            <a:r>
              <a:rPr lang="ne-NP" dirty="0">
                <a:cs typeface="Kalimati" pitchFamily="2"/>
              </a:rPr>
              <a:t>अं</a:t>
            </a:r>
            <a:r>
              <a:rPr lang="en-US" dirty="0">
                <a:cs typeface="Kalimati" pitchFamily="2"/>
                <a:sym typeface="Symbol"/>
              </a:rPr>
              <a:t></a:t>
            </a:r>
            <a:r>
              <a:rPr lang="ne-NP" dirty="0">
                <a:cs typeface="Kalimati" pitchFamily="2"/>
              </a:rPr>
              <a:t>२</a:t>
            </a:r>
            <a:r>
              <a:rPr lang="ne-NP" dirty="0">
                <a:cs typeface="Kalimati" pitchFamily="2"/>
                <a:sym typeface="Symbol"/>
              </a:rPr>
              <a:t></a:t>
            </a:r>
            <a:r>
              <a:rPr lang="ne-NP" dirty="0">
                <a:cs typeface="Kalimati" pitchFamily="2"/>
              </a:rPr>
              <a:t>इ</a:t>
            </a:r>
            <a:r>
              <a:rPr lang="en-US" dirty="0">
                <a:cs typeface="Kalimati" pitchFamily="2"/>
              </a:rPr>
              <a:t>  </a:t>
            </a:r>
            <a:r>
              <a:rPr lang="ne-NP" dirty="0">
                <a:solidFill>
                  <a:srgbClr val="000000"/>
                </a:solidFill>
                <a:cs typeface="Kalimati" pitchFamily="2"/>
              </a:rPr>
              <a:t>= </a:t>
            </a:r>
            <a:r>
              <a:rPr lang="ne-NP" dirty="0">
                <a:cs typeface="Kalimati" pitchFamily="2"/>
              </a:rPr>
              <a:t>५</a:t>
            </a:r>
            <a:r>
              <a:rPr lang="ne-NP" dirty="0">
                <a:cs typeface="Kalimati" pitchFamily="2"/>
                <a:sym typeface="Symbol"/>
              </a:rPr>
              <a:t></a:t>
            </a:r>
            <a:r>
              <a:rPr lang="ne-NP" dirty="0">
                <a:cs typeface="Kalimati" pitchFamily="2"/>
              </a:rPr>
              <a:t>२</a:t>
            </a:r>
            <a:r>
              <a:rPr lang="ne-NP" dirty="0">
                <a:cs typeface="Kalimati" pitchFamily="2"/>
                <a:sym typeface="Symbol"/>
              </a:rPr>
              <a:t></a:t>
            </a:r>
            <a:r>
              <a:rPr lang="ne-NP" dirty="0">
                <a:cs typeface="Kalimati" pitchFamily="2"/>
              </a:rPr>
              <a:t>७.०४</a:t>
            </a:r>
            <a:r>
              <a:rPr lang="en-US" dirty="0">
                <a:cs typeface="Kalimati" pitchFamily="2"/>
              </a:rPr>
              <a:t> </a:t>
            </a:r>
            <a:r>
              <a:rPr lang="ne-NP" dirty="0">
                <a:solidFill>
                  <a:srgbClr val="000000"/>
                </a:solidFill>
                <a:cs typeface="Kalimati" pitchFamily="2"/>
              </a:rPr>
              <a:t>=</a:t>
            </a:r>
            <a:r>
              <a:rPr lang="en-US" dirty="0">
                <a:solidFill>
                  <a:srgbClr val="000000"/>
                </a:solidFill>
                <a:cs typeface="Kalimati" pitchFamily="2"/>
              </a:rPr>
              <a:t> </a:t>
            </a:r>
            <a:r>
              <a:rPr lang="ne-NP" dirty="0">
                <a:cs typeface="Kalimati" pitchFamily="2"/>
              </a:rPr>
              <a:t>१९.०८	</a:t>
            </a:r>
            <a:r>
              <a:rPr lang="en-US" dirty="0">
                <a:cs typeface="Kalimati" pitchFamily="2"/>
              </a:rPr>
              <a:t>    </a:t>
            </a:r>
            <a:r>
              <a:rPr lang="ne-NP" dirty="0">
                <a:cs typeface="Kalimati" pitchFamily="2"/>
              </a:rPr>
              <a:t>१९ औ कृषिचलन</a:t>
            </a:r>
            <a:r>
              <a:rPr lang="en-US" dirty="0">
                <a:cs typeface="Kalimati" pitchFamily="2"/>
              </a:rPr>
              <a:t> </a:t>
            </a:r>
            <a:r>
              <a:rPr lang="ne-NP" dirty="0">
                <a:cs typeface="Kalimati" pitchFamily="2"/>
              </a:rPr>
              <a:t>छनोट गर्ने</a:t>
            </a:r>
          </a:p>
          <a:p>
            <a:r>
              <a:rPr lang="ne-NP" dirty="0">
                <a:cs typeface="Kalimati" pitchFamily="2"/>
              </a:rPr>
              <a:t>चौथो कृषिचलन छनोट </a:t>
            </a:r>
            <a:r>
              <a:rPr lang="en-US" dirty="0">
                <a:cs typeface="Kalimati" pitchFamily="2"/>
              </a:rPr>
              <a:t> </a:t>
            </a:r>
            <a:r>
              <a:rPr lang="ne-NP" dirty="0">
                <a:cs typeface="Kalimati" pitchFamily="2"/>
              </a:rPr>
              <a:t>अं</a:t>
            </a:r>
            <a:r>
              <a:rPr lang="ne-NP" dirty="0">
                <a:cs typeface="Kalimati" pitchFamily="2"/>
                <a:sym typeface="Symbol"/>
              </a:rPr>
              <a:t></a:t>
            </a:r>
            <a:r>
              <a:rPr lang="ne-NP" dirty="0">
                <a:cs typeface="Kalimati" pitchFamily="2"/>
              </a:rPr>
              <a:t>३</a:t>
            </a:r>
            <a:r>
              <a:rPr lang="ne-NP" dirty="0">
                <a:cs typeface="Kalimati" pitchFamily="2"/>
                <a:sym typeface="Symbol"/>
              </a:rPr>
              <a:t></a:t>
            </a:r>
            <a:r>
              <a:rPr lang="ne-NP" dirty="0">
                <a:cs typeface="Kalimati" pitchFamily="2"/>
              </a:rPr>
              <a:t>इ</a:t>
            </a:r>
            <a:r>
              <a:rPr lang="en-US" dirty="0">
                <a:cs typeface="Kalimati" pitchFamily="2"/>
              </a:rPr>
              <a:t> </a:t>
            </a:r>
            <a:r>
              <a:rPr lang="ne-NP" dirty="0">
                <a:solidFill>
                  <a:srgbClr val="000000"/>
                </a:solidFill>
                <a:cs typeface="Kalimati" pitchFamily="2"/>
              </a:rPr>
              <a:t>= </a:t>
            </a:r>
            <a:r>
              <a:rPr lang="ne-NP" dirty="0">
                <a:cs typeface="Kalimati" pitchFamily="2"/>
              </a:rPr>
              <a:t>५</a:t>
            </a:r>
            <a:r>
              <a:rPr lang="ne-NP" dirty="0">
                <a:cs typeface="Kalimati" pitchFamily="2"/>
                <a:sym typeface="Symbol"/>
              </a:rPr>
              <a:t></a:t>
            </a:r>
            <a:r>
              <a:rPr lang="ne-NP" dirty="0">
                <a:cs typeface="Kalimati" pitchFamily="2"/>
              </a:rPr>
              <a:t>३</a:t>
            </a:r>
            <a:r>
              <a:rPr lang="ne-NP" dirty="0">
                <a:cs typeface="Kalimati" pitchFamily="2"/>
                <a:sym typeface="Symbol"/>
              </a:rPr>
              <a:t></a:t>
            </a:r>
            <a:r>
              <a:rPr lang="ne-NP" dirty="0">
                <a:cs typeface="Kalimati" pitchFamily="2"/>
              </a:rPr>
              <a:t>७.०४</a:t>
            </a:r>
            <a:r>
              <a:rPr lang="en-US" dirty="0">
                <a:cs typeface="Kalimati" pitchFamily="2"/>
              </a:rPr>
              <a:t> </a:t>
            </a:r>
            <a:r>
              <a:rPr lang="ne-NP" dirty="0">
                <a:solidFill>
                  <a:srgbClr val="000000"/>
                </a:solidFill>
                <a:cs typeface="Kalimati" pitchFamily="2"/>
              </a:rPr>
              <a:t>= </a:t>
            </a:r>
            <a:r>
              <a:rPr lang="ne-NP" dirty="0">
                <a:cs typeface="Kalimati" pitchFamily="2"/>
              </a:rPr>
              <a:t>२६.१२	</a:t>
            </a:r>
            <a:r>
              <a:rPr lang="en-US" dirty="0">
                <a:cs typeface="Kalimati" pitchFamily="2"/>
              </a:rPr>
              <a:t>     </a:t>
            </a:r>
            <a:r>
              <a:rPr lang="ne-NP" dirty="0">
                <a:cs typeface="Kalimati" pitchFamily="2"/>
              </a:rPr>
              <a:t>२६ औ कृषिचलन</a:t>
            </a:r>
            <a:r>
              <a:rPr lang="en-US" dirty="0">
                <a:cs typeface="Kalimati" pitchFamily="2"/>
              </a:rPr>
              <a:t> </a:t>
            </a:r>
            <a:r>
              <a:rPr lang="ne-NP" dirty="0">
                <a:cs typeface="Kalimati" pitchFamily="2"/>
              </a:rPr>
              <a:t>छनोट गर्ने</a:t>
            </a:r>
            <a:endParaRPr lang="en-US" dirty="0">
              <a:cs typeface="Kalimati" pitchFamily="2"/>
            </a:endParaRPr>
          </a:p>
          <a:p>
            <a:r>
              <a:rPr lang="en-US" dirty="0">
                <a:cs typeface="Kalimati" pitchFamily="2"/>
              </a:rPr>
              <a:t>             </a:t>
            </a:r>
            <a:r>
              <a:rPr lang="ne-NP" dirty="0">
                <a:cs typeface="Kalimati" pitchFamily="2"/>
              </a:rPr>
              <a:t>........................	</a:t>
            </a:r>
            <a:r>
              <a:rPr lang="en-US" dirty="0">
                <a:cs typeface="Kalimati" pitchFamily="2"/>
              </a:rPr>
              <a:t>           </a:t>
            </a:r>
            <a:r>
              <a:rPr lang="ne-NP" dirty="0">
                <a:cs typeface="Kalimati" pitchFamily="2"/>
              </a:rPr>
              <a:t>....................		</a:t>
            </a:r>
          </a:p>
          <a:p>
            <a:r>
              <a:rPr lang="ne-NP" dirty="0">
                <a:cs typeface="Kalimati" pitchFamily="2"/>
              </a:rPr>
              <a:t>सत्ताइसौ कृषिचलन</a:t>
            </a:r>
            <a:r>
              <a:rPr lang="en-US" dirty="0">
                <a:cs typeface="Kalimati" pitchFamily="2"/>
              </a:rPr>
              <a:t> </a:t>
            </a:r>
            <a:r>
              <a:rPr lang="ne-NP" dirty="0">
                <a:cs typeface="Kalimati" pitchFamily="2"/>
              </a:rPr>
              <a:t>छनोट अं</a:t>
            </a:r>
            <a:r>
              <a:rPr lang="ne-NP" dirty="0">
                <a:cs typeface="Kalimati" pitchFamily="2"/>
                <a:sym typeface="Symbol"/>
              </a:rPr>
              <a:t></a:t>
            </a:r>
            <a:r>
              <a:rPr lang="ne-NP" dirty="0">
                <a:cs typeface="Kalimati" pitchFamily="2"/>
              </a:rPr>
              <a:t>(२७–१)</a:t>
            </a:r>
            <a:r>
              <a:rPr lang="ne-NP" dirty="0">
                <a:cs typeface="Kalimati" pitchFamily="2"/>
                <a:sym typeface="Symbol"/>
              </a:rPr>
              <a:t></a:t>
            </a:r>
            <a:r>
              <a:rPr lang="ne-NP" dirty="0">
                <a:cs typeface="Kalimati" pitchFamily="2"/>
              </a:rPr>
              <a:t>इ</a:t>
            </a:r>
            <a:r>
              <a:rPr lang="ne-NP" dirty="0">
                <a:solidFill>
                  <a:srgbClr val="000000"/>
                </a:solidFill>
                <a:cs typeface="Kalimati" pitchFamily="2"/>
              </a:rPr>
              <a:t> =</a:t>
            </a:r>
            <a:r>
              <a:rPr lang="ne-NP" dirty="0">
                <a:cs typeface="Kalimati" pitchFamily="2"/>
              </a:rPr>
              <a:t>५</a:t>
            </a:r>
            <a:r>
              <a:rPr lang="ne-NP" dirty="0">
                <a:cs typeface="Kalimati" pitchFamily="2"/>
                <a:sym typeface="Symbol"/>
              </a:rPr>
              <a:t></a:t>
            </a:r>
            <a:r>
              <a:rPr lang="ne-NP" dirty="0">
                <a:cs typeface="Kalimati" pitchFamily="2"/>
              </a:rPr>
              <a:t>२६</a:t>
            </a:r>
            <a:r>
              <a:rPr lang="ne-NP" dirty="0">
                <a:cs typeface="Kalimati" pitchFamily="2"/>
                <a:sym typeface="Symbol"/>
              </a:rPr>
              <a:t></a:t>
            </a:r>
            <a:r>
              <a:rPr lang="ne-NP" dirty="0">
                <a:cs typeface="Kalimati" pitchFamily="2"/>
              </a:rPr>
              <a:t>७.०४</a:t>
            </a:r>
            <a:r>
              <a:rPr lang="en-US" dirty="0">
                <a:cs typeface="Kalimati" pitchFamily="2"/>
              </a:rPr>
              <a:t> </a:t>
            </a:r>
            <a:r>
              <a:rPr lang="ne-NP" dirty="0">
                <a:solidFill>
                  <a:srgbClr val="000000"/>
                </a:solidFill>
                <a:cs typeface="Kalimati" pitchFamily="2"/>
              </a:rPr>
              <a:t>=</a:t>
            </a:r>
            <a:r>
              <a:rPr lang="ne-NP" dirty="0">
                <a:cs typeface="Kalimati" pitchFamily="2"/>
              </a:rPr>
              <a:t>१८८.०४</a:t>
            </a:r>
            <a:r>
              <a:rPr lang="en-US" dirty="0">
                <a:cs typeface="Kalimati" pitchFamily="2"/>
              </a:rPr>
              <a:t> </a:t>
            </a:r>
            <a:r>
              <a:rPr lang="ne-NP" dirty="0">
                <a:solidFill>
                  <a:srgbClr val="000000"/>
                </a:solidFill>
                <a:cs typeface="Kalimati" pitchFamily="2"/>
              </a:rPr>
              <a:t>=</a:t>
            </a:r>
            <a:r>
              <a:rPr lang="en-US" dirty="0">
                <a:solidFill>
                  <a:srgbClr val="000000"/>
                </a:solidFill>
                <a:cs typeface="Kalimati" pitchFamily="2"/>
              </a:rPr>
              <a:t> </a:t>
            </a:r>
            <a:r>
              <a:rPr lang="ne-NP" dirty="0">
                <a:cs typeface="Kalimati" pitchFamily="2"/>
              </a:rPr>
              <a:t>१८८औ कृषिचलन</a:t>
            </a:r>
            <a:r>
              <a:rPr lang="en-US" dirty="0">
                <a:cs typeface="Kalimati" pitchFamily="2"/>
              </a:rPr>
              <a:t> </a:t>
            </a:r>
            <a:r>
              <a:rPr lang="ne-NP" dirty="0">
                <a:cs typeface="Kalimati" pitchFamily="2"/>
              </a:rPr>
              <a:t>छनोट गर्ने</a:t>
            </a:r>
            <a:endParaRPr lang="en-US" dirty="0">
              <a:cs typeface="Kalimati" pitchFamily="2"/>
            </a:endParaRPr>
          </a:p>
          <a:p>
            <a:endParaRPr lang="en-US" dirty="0">
              <a:cs typeface="Kalimati" pitchFamily="2"/>
            </a:endParaRPr>
          </a:p>
          <a:p>
            <a:r>
              <a:rPr lang="ne-NP" dirty="0">
                <a:cs typeface="Kalimati" pitchFamily="2"/>
              </a:rPr>
              <a:t>यसरी १९० कृषिचलनबाट २७ कृषिचलनको छनोट गरी लगत २ भर्नुपर्दछ ।</a:t>
            </a:r>
            <a:endParaRPr lang="en-US" dirty="0">
              <a:cs typeface="Kalimati" pitchFamily="2"/>
            </a:endParaRPr>
          </a:p>
        </p:txBody>
      </p:sp>
      <p:cxnSp>
        <p:nvCxnSpPr>
          <p:cNvPr id="7" name="Straight Connector 6"/>
          <p:cNvCxnSpPr/>
          <p:nvPr/>
        </p:nvCxnSpPr>
        <p:spPr>
          <a:xfrm>
            <a:off x="301374" y="2209800"/>
            <a:ext cx="47249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0" y="3581400"/>
            <a:ext cx="4876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B2CF6C5A-0E48-4613-B09F-CBBBD9AB4349}"/>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61</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27775565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368" y="762000"/>
            <a:ext cx="11859231" cy="6032421"/>
          </a:xfrm>
          <a:prstGeom prst="rect">
            <a:avLst/>
          </a:prstGeom>
        </p:spPr>
        <p:txBody>
          <a:bodyPr wrap="square">
            <a:spAutoFit/>
          </a:bodyPr>
          <a:lstStyle/>
          <a:p>
            <a:r>
              <a:rPr lang="ne-NP" sz="2800" b="1" dirty="0">
                <a:cs typeface="Kalimati" pitchFamily="2"/>
              </a:rPr>
              <a:t>थप उदाहरणहरु</a:t>
            </a:r>
            <a:r>
              <a:rPr lang="en-US" sz="2800" b="1" dirty="0">
                <a:cs typeface="Kalimati" pitchFamily="2"/>
              </a:rPr>
              <a:t> </a:t>
            </a:r>
            <a:r>
              <a:rPr lang="ne-NP" sz="2800" dirty="0">
                <a:cs typeface="Kalimati" pitchFamily="2"/>
              </a:rPr>
              <a:t>२</a:t>
            </a:r>
            <a:r>
              <a:rPr lang="ne-NP" dirty="0">
                <a:cs typeface="Kalimati" pitchFamily="2"/>
              </a:rPr>
              <a:t> </a:t>
            </a:r>
            <a:r>
              <a:rPr lang="ne-NP" sz="2400" dirty="0">
                <a:cs typeface="Kalimati" pitchFamily="2"/>
              </a:rPr>
              <a:t>(जनगणनाबाट प्राप्त कृषिचलन संख्या २५ भन्दा कम भएमा)		</a:t>
            </a:r>
          </a:p>
          <a:p>
            <a:r>
              <a:rPr lang="ne-NP" sz="2400" dirty="0">
                <a:cs typeface="Kalimati" pitchFamily="2"/>
              </a:rPr>
              <a:t>जनगणनाबाट</a:t>
            </a:r>
            <a:r>
              <a:rPr lang="en-US" sz="2400" dirty="0">
                <a:cs typeface="Kalimati" pitchFamily="2"/>
              </a:rPr>
              <a:t>  </a:t>
            </a:r>
            <a:r>
              <a:rPr lang="ne-NP" sz="2400" dirty="0">
                <a:cs typeface="Kalimati" pitchFamily="2"/>
              </a:rPr>
              <a:t>प्राप्त</a:t>
            </a:r>
            <a:r>
              <a:rPr lang="en-US" sz="2400" dirty="0">
                <a:cs typeface="Kalimati" pitchFamily="2"/>
              </a:rPr>
              <a:t>  </a:t>
            </a:r>
            <a:r>
              <a:rPr lang="ne-NP" sz="2400" dirty="0">
                <a:cs typeface="Kalimati" pitchFamily="2"/>
              </a:rPr>
              <a:t>कृषिचलन संख्या </a:t>
            </a:r>
            <a:r>
              <a:rPr lang="ne-NP" sz="2400" dirty="0">
                <a:solidFill>
                  <a:srgbClr val="000000"/>
                </a:solidFill>
                <a:cs typeface="Kalimati" pitchFamily="2"/>
              </a:rPr>
              <a:t>=</a:t>
            </a:r>
            <a:r>
              <a:rPr lang="ne-NP" sz="2400" dirty="0">
                <a:cs typeface="Kalimati" pitchFamily="2"/>
              </a:rPr>
              <a:t> २२</a:t>
            </a:r>
            <a:endParaRPr lang="en-US" sz="2400" dirty="0">
              <a:cs typeface="Kalimati" pitchFamily="2"/>
            </a:endParaRPr>
          </a:p>
          <a:p>
            <a:r>
              <a:rPr lang="ne-NP" sz="2400" dirty="0">
                <a:cs typeface="Kalimati" pitchFamily="2"/>
              </a:rPr>
              <a:t>			</a:t>
            </a:r>
          </a:p>
          <a:p>
            <a:r>
              <a:rPr lang="ne-NP" sz="2400" dirty="0">
                <a:cs typeface="Kalimati" pitchFamily="2"/>
              </a:rPr>
              <a:t>लगत १ बाट कायम भएको कृषिचलन संख्या</a:t>
            </a:r>
            <a:r>
              <a:rPr lang="en-US" sz="2400" dirty="0">
                <a:cs typeface="Kalimati" pitchFamily="2"/>
              </a:rPr>
              <a:t> </a:t>
            </a:r>
            <a:r>
              <a:rPr lang="ne-NP" sz="2400" dirty="0">
                <a:solidFill>
                  <a:srgbClr val="000000"/>
                </a:solidFill>
                <a:cs typeface="Kalimati" pitchFamily="2"/>
              </a:rPr>
              <a:t>=</a:t>
            </a:r>
            <a:r>
              <a:rPr lang="ne-NP" sz="2400" dirty="0">
                <a:cs typeface="Kalimati" pitchFamily="2"/>
              </a:rPr>
              <a:t> २८ 			</a:t>
            </a:r>
          </a:p>
          <a:p>
            <a:endParaRPr lang="en-US" sz="2400" dirty="0">
              <a:cs typeface="Kalimati" pitchFamily="2"/>
            </a:endParaRPr>
          </a:p>
          <a:p>
            <a:r>
              <a:rPr lang="ne-NP" sz="2400" dirty="0">
                <a:cs typeface="Kalimati" pitchFamily="2"/>
              </a:rPr>
              <a:t>छनोट गर्नुपर्ने कृषिचलन संख्या </a:t>
            </a:r>
            <a:r>
              <a:rPr lang="ne-NP" sz="2400" dirty="0">
                <a:solidFill>
                  <a:srgbClr val="000000"/>
                </a:solidFill>
                <a:cs typeface="Kalimati" pitchFamily="2"/>
              </a:rPr>
              <a:t>=</a:t>
            </a:r>
            <a:r>
              <a:rPr lang="ne-NP" sz="2400" dirty="0">
                <a:cs typeface="Kalimati" pitchFamily="2"/>
              </a:rPr>
              <a:t> २८</a:t>
            </a:r>
            <a:r>
              <a:rPr lang="en-US" sz="2400" dirty="0">
                <a:cs typeface="Kalimati" pitchFamily="2"/>
              </a:rPr>
              <a:t> </a:t>
            </a:r>
            <a:r>
              <a:rPr lang="ne-NP" sz="2400" dirty="0">
                <a:cs typeface="Kalimati" pitchFamily="2"/>
              </a:rPr>
              <a:t>(पूर्ण गणना) </a:t>
            </a:r>
            <a:endParaRPr lang="en-US" sz="2400" dirty="0">
              <a:cs typeface="Kalimati" pitchFamily="2"/>
            </a:endParaRPr>
          </a:p>
          <a:p>
            <a:endParaRPr lang="en-US" dirty="0">
              <a:cs typeface="Kalimati" pitchFamily="2"/>
            </a:endParaRPr>
          </a:p>
          <a:p>
            <a:endParaRPr lang="en-US" dirty="0">
              <a:cs typeface="Kalimati" pitchFamily="2"/>
            </a:endParaRPr>
          </a:p>
          <a:p>
            <a:r>
              <a:rPr lang="ne-NP" sz="2800" b="1" dirty="0">
                <a:cs typeface="Kalimati" pitchFamily="2"/>
              </a:rPr>
              <a:t>थप उदाहरणहरु</a:t>
            </a:r>
            <a:r>
              <a:rPr lang="en-US" sz="2800" b="1" dirty="0">
                <a:cs typeface="Kalimati" pitchFamily="2"/>
              </a:rPr>
              <a:t> </a:t>
            </a:r>
            <a:r>
              <a:rPr lang="ne-NP" sz="2800" b="1" dirty="0">
                <a:cs typeface="Kalimati" pitchFamily="2"/>
              </a:rPr>
              <a:t>३</a:t>
            </a:r>
            <a:r>
              <a:rPr lang="ne-NP" dirty="0">
                <a:cs typeface="Kalimati" pitchFamily="2"/>
              </a:rPr>
              <a:t> </a:t>
            </a:r>
            <a:r>
              <a:rPr lang="ne-NP" sz="2400" dirty="0">
                <a:cs typeface="Kalimati" pitchFamily="2"/>
              </a:rPr>
              <a:t>(जनगणनाबाट प्राप्त कृषिचलन संख्या २५ भन्दा कम भएमा) 		</a:t>
            </a:r>
          </a:p>
          <a:p>
            <a:r>
              <a:rPr lang="ne-NP" sz="2400" dirty="0">
                <a:cs typeface="Kalimati" pitchFamily="2"/>
              </a:rPr>
              <a:t>जनगणनाबाट</a:t>
            </a:r>
            <a:r>
              <a:rPr lang="en-US" sz="2400" dirty="0">
                <a:cs typeface="Kalimati" pitchFamily="2"/>
              </a:rPr>
              <a:t>  </a:t>
            </a:r>
            <a:r>
              <a:rPr lang="ne-NP" sz="2400" dirty="0">
                <a:cs typeface="Kalimati" pitchFamily="2"/>
              </a:rPr>
              <a:t>प्राप्त</a:t>
            </a:r>
            <a:r>
              <a:rPr lang="en-US" sz="2400" dirty="0">
                <a:cs typeface="Kalimati" pitchFamily="2"/>
              </a:rPr>
              <a:t>  </a:t>
            </a:r>
            <a:r>
              <a:rPr lang="ne-NP" sz="2400" dirty="0">
                <a:cs typeface="Kalimati" pitchFamily="2"/>
              </a:rPr>
              <a:t>कृषिचलन संख्या </a:t>
            </a:r>
            <a:r>
              <a:rPr lang="ne-NP" sz="2400" dirty="0">
                <a:solidFill>
                  <a:srgbClr val="000000"/>
                </a:solidFill>
                <a:cs typeface="Kalimati" pitchFamily="2"/>
              </a:rPr>
              <a:t>=</a:t>
            </a:r>
            <a:r>
              <a:rPr lang="ne-NP" sz="2400" dirty="0">
                <a:cs typeface="Kalimati" pitchFamily="2"/>
              </a:rPr>
              <a:t> २३ </a:t>
            </a:r>
            <a:endParaRPr lang="en-US" sz="2400" dirty="0">
              <a:cs typeface="Kalimati" pitchFamily="2"/>
            </a:endParaRPr>
          </a:p>
          <a:p>
            <a:r>
              <a:rPr lang="ne-NP" sz="2400" dirty="0">
                <a:cs typeface="Kalimati" pitchFamily="2"/>
              </a:rPr>
              <a:t>			</a:t>
            </a:r>
          </a:p>
          <a:p>
            <a:r>
              <a:rPr lang="ne-NP" sz="2400" dirty="0">
                <a:cs typeface="Kalimati" pitchFamily="2"/>
              </a:rPr>
              <a:t>लगत १ बाट कायम भएको कृषिचलन संख्या</a:t>
            </a:r>
            <a:r>
              <a:rPr lang="en-US" sz="2400" dirty="0">
                <a:cs typeface="Kalimati" pitchFamily="2"/>
              </a:rPr>
              <a:t> </a:t>
            </a:r>
            <a:r>
              <a:rPr lang="ne-NP" sz="2400" dirty="0">
                <a:solidFill>
                  <a:srgbClr val="000000"/>
                </a:solidFill>
                <a:cs typeface="Kalimati" pitchFamily="2"/>
              </a:rPr>
              <a:t>=</a:t>
            </a:r>
            <a:r>
              <a:rPr lang="ne-NP" sz="2400" dirty="0">
                <a:cs typeface="Kalimati" pitchFamily="2"/>
              </a:rPr>
              <a:t> ३० 			</a:t>
            </a:r>
          </a:p>
          <a:p>
            <a:endParaRPr lang="en-US" sz="2400" dirty="0">
              <a:cs typeface="Kalimati" pitchFamily="2"/>
            </a:endParaRPr>
          </a:p>
          <a:p>
            <a:r>
              <a:rPr lang="ne-NP" sz="2400" dirty="0">
                <a:cs typeface="Kalimati" pitchFamily="2"/>
              </a:rPr>
              <a:t>छनोट गर्नुपर्ने कृषिचलन संख्या </a:t>
            </a:r>
            <a:r>
              <a:rPr lang="ne-NP" sz="2400" dirty="0">
                <a:solidFill>
                  <a:srgbClr val="000000"/>
                </a:solidFill>
                <a:cs typeface="Kalimati" pitchFamily="2"/>
              </a:rPr>
              <a:t>=</a:t>
            </a:r>
            <a:r>
              <a:rPr lang="ne-NP" sz="2400" dirty="0">
                <a:cs typeface="Kalimati" pitchFamily="2"/>
              </a:rPr>
              <a:t> ३०(पूर्ण गणना ,</a:t>
            </a:r>
            <a:r>
              <a:rPr lang="en-US" sz="2400" dirty="0">
                <a:cs typeface="Kalimati" pitchFamily="2"/>
              </a:rPr>
              <a:t>  </a:t>
            </a:r>
            <a:r>
              <a:rPr lang="ne-NP" sz="2400" dirty="0">
                <a:cs typeface="Kalimati" pitchFamily="2"/>
              </a:rPr>
              <a:t>छनोट गर्न नपर्ने) </a:t>
            </a:r>
            <a:endParaRPr lang="en-US" sz="2400" dirty="0">
              <a:cs typeface="Kalimati" pitchFamily="2"/>
            </a:endParaRPr>
          </a:p>
          <a:p>
            <a:endParaRPr lang="en-US" dirty="0">
              <a:cs typeface="Kalimati" pitchFamily="2"/>
            </a:endParaRPr>
          </a:p>
          <a:p>
            <a:r>
              <a:rPr lang="ne-NP" b="1" dirty="0">
                <a:cs typeface="Kalimati" pitchFamily="2"/>
              </a:rPr>
              <a:t>नोटः जनगणनाबाट प्राप्त कृषिचलन २५ भन्दा कम (१ देखि २४ सम्म) दिइएकोछ र हाल लगत १ बाट कायम भएको संख्या १ देखि ३० सम्म भएमा पूर्ण गणना गर्ने (छनोट गर्न पर्दैन) </a:t>
            </a:r>
            <a:r>
              <a:rPr lang="ne-NP" dirty="0">
                <a:cs typeface="Kalimati" pitchFamily="2"/>
              </a:rPr>
              <a:t>	</a:t>
            </a:r>
            <a:r>
              <a:rPr lang="ne-NP" dirty="0"/>
              <a:t>		</a:t>
            </a:r>
          </a:p>
        </p:txBody>
      </p:sp>
      <p:sp>
        <p:nvSpPr>
          <p:cNvPr id="5" name="Slide Number Placeholder 3">
            <a:extLst>
              <a:ext uri="{FF2B5EF4-FFF2-40B4-BE49-F238E27FC236}">
                <a16:creationId xmlns:a16="http://schemas.microsoft.com/office/drawing/2014/main" id="{D5D8A394-5242-4B17-BF2C-8961F7396407}"/>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62</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32959602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101" y="838200"/>
            <a:ext cx="11684000" cy="5786199"/>
          </a:xfrm>
          <a:prstGeom prst="rect">
            <a:avLst/>
          </a:prstGeom>
        </p:spPr>
        <p:txBody>
          <a:bodyPr wrap="square">
            <a:spAutoFit/>
          </a:bodyPr>
          <a:lstStyle/>
          <a:p>
            <a:r>
              <a:rPr lang="ne-NP" sz="2800" b="1" dirty="0">
                <a:cs typeface="Kalimati" pitchFamily="2"/>
              </a:rPr>
              <a:t>थप उदाहरणहरु ४</a:t>
            </a:r>
            <a:r>
              <a:rPr lang="ne-NP" sz="2800" dirty="0">
                <a:cs typeface="Kalimati" pitchFamily="2"/>
              </a:rPr>
              <a:t> </a:t>
            </a:r>
            <a:r>
              <a:rPr lang="ne-NP" dirty="0">
                <a:cs typeface="Kalimati" pitchFamily="2"/>
              </a:rPr>
              <a:t>(जनगणनाबाट प्राप्त कृषिचलन संख्या २५ भन्दा कम भएमा)</a:t>
            </a:r>
            <a:r>
              <a:rPr lang="ne-NP" b="1" dirty="0">
                <a:cs typeface="Kalimati" pitchFamily="2"/>
              </a:rPr>
              <a:t> </a:t>
            </a:r>
            <a:r>
              <a:rPr lang="ne-NP" dirty="0">
                <a:cs typeface="Kalimati" pitchFamily="2"/>
              </a:rPr>
              <a:t>		</a:t>
            </a:r>
          </a:p>
          <a:p>
            <a:r>
              <a:rPr lang="ne-NP" dirty="0">
                <a:cs typeface="Kalimati" pitchFamily="2"/>
              </a:rPr>
              <a:t>जनगणनाबाट प्राप्त कृषिचलन संख्या </a:t>
            </a:r>
            <a:r>
              <a:rPr lang="ne-NP" dirty="0">
                <a:solidFill>
                  <a:srgbClr val="000000"/>
                </a:solidFill>
                <a:cs typeface="Kalimati" pitchFamily="2"/>
              </a:rPr>
              <a:t>=</a:t>
            </a:r>
            <a:r>
              <a:rPr lang="ne-NP" dirty="0">
                <a:cs typeface="Kalimati" pitchFamily="2"/>
              </a:rPr>
              <a:t> २३			</a:t>
            </a:r>
          </a:p>
          <a:p>
            <a:r>
              <a:rPr lang="ne-NP" dirty="0">
                <a:cs typeface="Kalimati" pitchFamily="2"/>
              </a:rPr>
              <a:t>लगत १ बाट कायम भएको कृषिचलन संख्या</a:t>
            </a:r>
            <a:r>
              <a:rPr lang="en-US" dirty="0">
                <a:cs typeface="Kalimati" pitchFamily="2"/>
              </a:rPr>
              <a:t> </a:t>
            </a:r>
            <a:r>
              <a:rPr lang="ne-NP" dirty="0">
                <a:solidFill>
                  <a:srgbClr val="000000"/>
                </a:solidFill>
                <a:cs typeface="Kalimati" pitchFamily="2"/>
              </a:rPr>
              <a:t>=</a:t>
            </a:r>
            <a:r>
              <a:rPr lang="ne-NP" dirty="0">
                <a:cs typeface="Kalimati" pitchFamily="2"/>
              </a:rPr>
              <a:t> ३५</a:t>
            </a:r>
            <a:endParaRPr lang="en-US" dirty="0">
              <a:cs typeface="Kalimati" pitchFamily="2"/>
            </a:endParaRPr>
          </a:p>
          <a:p>
            <a:r>
              <a:rPr lang="ne-NP" b="1" dirty="0">
                <a:cs typeface="Kalimati" pitchFamily="2"/>
              </a:rPr>
              <a:t>जनगणनाबाट प्राप्त कृषिचलन संख्या २५ भन्दा कम तर हाल लगत १ मा ३० भन्दा बढी जतिसुकै भएपनि बढीमा ३० कृषिचलनको छनोट</a:t>
            </a:r>
            <a:r>
              <a:rPr lang="en-US" b="1" dirty="0">
                <a:cs typeface="Kalimati" pitchFamily="2"/>
              </a:rPr>
              <a:t> </a:t>
            </a:r>
            <a:r>
              <a:rPr lang="ne-NP" b="1" dirty="0">
                <a:cs typeface="Kalimati" pitchFamily="2"/>
              </a:rPr>
              <a:t>गर्नु पर्ने</a:t>
            </a:r>
            <a:r>
              <a:rPr lang="ne-NP" dirty="0">
                <a:cs typeface="Kalimati" pitchFamily="2"/>
              </a:rPr>
              <a:t>			</a:t>
            </a:r>
          </a:p>
          <a:p>
            <a:endParaRPr lang="en-US" dirty="0">
              <a:cs typeface="Kalimati" pitchFamily="2"/>
            </a:endParaRPr>
          </a:p>
          <a:p>
            <a:r>
              <a:rPr lang="ne-NP" dirty="0">
                <a:cs typeface="Kalimati" pitchFamily="2"/>
              </a:rPr>
              <a:t>छनोट गर्नुपर्ने कृषिचलन संख्या </a:t>
            </a:r>
            <a:r>
              <a:rPr lang="ne-NP" dirty="0">
                <a:solidFill>
                  <a:srgbClr val="000000"/>
                </a:solidFill>
                <a:cs typeface="Kalimati" pitchFamily="2"/>
              </a:rPr>
              <a:t>=</a:t>
            </a:r>
            <a:r>
              <a:rPr lang="ne-NP" dirty="0">
                <a:cs typeface="Kalimati" pitchFamily="2"/>
              </a:rPr>
              <a:t> ३०			</a:t>
            </a:r>
          </a:p>
          <a:p>
            <a:r>
              <a:rPr lang="en-US" dirty="0">
                <a:cs typeface="Kalimati" pitchFamily="2"/>
              </a:rPr>
              <a:t>                                  </a:t>
            </a:r>
            <a:r>
              <a:rPr lang="ne-NP" dirty="0">
                <a:solidFill>
                  <a:srgbClr val="000000"/>
                </a:solidFill>
                <a:cs typeface="Kalimati" pitchFamily="2"/>
              </a:rPr>
              <a:t> </a:t>
            </a:r>
            <a:r>
              <a:rPr lang="ne-NP" dirty="0">
                <a:cs typeface="Kalimati" pitchFamily="2"/>
              </a:rPr>
              <a:t>लगत १ बाट कायम भएको कृषिचलन संख्या ३५</a:t>
            </a:r>
            <a:endParaRPr lang="en-US" dirty="0">
              <a:cs typeface="Kalimati" pitchFamily="2"/>
            </a:endParaRPr>
          </a:p>
          <a:p>
            <a:r>
              <a:rPr lang="ne-NP" dirty="0">
                <a:cs typeface="Kalimati" pitchFamily="2"/>
              </a:rPr>
              <a:t>छनोट अन्तर, इ </a:t>
            </a:r>
            <a:r>
              <a:rPr lang="ne-NP" dirty="0">
                <a:solidFill>
                  <a:srgbClr val="000000"/>
                </a:solidFill>
                <a:cs typeface="Kalimati" pitchFamily="2"/>
              </a:rPr>
              <a:t>= </a:t>
            </a:r>
            <a:r>
              <a:rPr lang="ne-NP" dirty="0">
                <a:cs typeface="Kalimati" pitchFamily="2"/>
              </a:rPr>
              <a:t>		</a:t>
            </a:r>
          </a:p>
          <a:p>
            <a:r>
              <a:rPr lang="ne-NP" dirty="0">
                <a:cs typeface="Kalimati" pitchFamily="2"/>
              </a:rPr>
              <a:t>	</a:t>
            </a:r>
            <a:r>
              <a:rPr lang="en-US" dirty="0">
                <a:cs typeface="Kalimati" pitchFamily="2"/>
              </a:rPr>
              <a:t>                            </a:t>
            </a:r>
            <a:r>
              <a:rPr lang="ne-NP" dirty="0">
                <a:cs typeface="Kalimati" pitchFamily="2"/>
              </a:rPr>
              <a:t>छनोट गर्नुपर्ने कृषिचलन संख्या ३० 		</a:t>
            </a:r>
          </a:p>
          <a:p>
            <a:r>
              <a:rPr lang="ne-NP" dirty="0">
                <a:cs typeface="Kalimati" pitchFamily="2"/>
              </a:rPr>
              <a:t>	</a:t>
            </a:r>
            <a:r>
              <a:rPr lang="en-US" dirty="0">
                <a:cs typeface="Kalimati" pitchFamily="2"/>
              </a:rPr>
              <a:t>               </a:t>
            </a:r>
            <a:r>
              <a:rPr lang="ne-NP" dirty="0">
                <a:solidFill>
                  <a:srgbClr val="000000"/>
                </a:solidFill>
                <a:cs typeface="Kalimati" pitchFamily="2"/>
              </a:rPr>
              <a:t>=</a:t>
            </a:r>
            <a:r>
              <a:rPr lang="en-US" dirty="0">
                <a:cs typeface="Kalimati" pitchFamily="2"/>
              </a:rPr>
              <a:t> </a:t>
            </a:r>
            <a:r>
              <a:rPr lang="ne-NP" dirty="0">
                <a:cs typeface="Kalimati" pitchFamily="2"/>
              </a:rPr>
              <a:t>१.१७ 		</a:t>
            </a:r>
          </a:p>
          <a:p>
            <a:r>
              <a:rPr lang="ne-NP" dirty="0">
                <a:cs typeface="Kalimati" pitchFamily="2"/>
              </a:rPr>
              <a:t>गणना क्षेत्र</a:t>
            </a:r>
            <a:r>
              <a:rPr lang="en-US" dirty="0">
                <a:cs typeface="Kalimati" pitchFamily="2"/>
              </a:rPr>
              <a:t> </a:t>
            </a:r>
            <a:r>
              <a:rPr lang="ne-NP" dirty="0">
                <a:cs typeface="Kalimati" pitchFamily="2"/>
              </a:rPr>
              <a:t>(मिलनचोक) </a:t>
            </a:r>
            <a:r>
              <a:rPr lang="en-US" dirty="0">
                <a:latin typeface="Arial" pitchFamily="34" charset="0"/>
                <a:cs typeface="Kalimati" pitchFamily="2"/>
              </a:rPr>
              <a:t>M</a:t>
            </a:r>
            <a:r>
              <a:rPr lang="ne-NP" dirty="0">
                <a:cs typeface="Kalimati" pitchFamily="2"/>
              </a:rPr>
              <a:t> कोलागि पहिलो छनौट नम्बर, अ</a:t>
            </a:r>
            <a:r>
              <a:rPr lang="en-US" dirty="0">
                <a:cs typeface="Kalimati" pitchFamily="2"/>
              </a:rPr>
              <a:t> </a:t>
            </a:r>
            <a:r>
              <a:rPr lang="ne-NP" dirty="0">
                <a:solidFill>
                  <a:srgbClr val="000000"/>
                </a:solidFill>
                <a:cs typeface="Kalimati" pitchFamily="2"/>
              </a:rPr>
              <a:t>=</a:t>
            </a:r>
            <a:r>
              <a:rPr lang="ne-NP" dirty="0">
                <a:cs typeface="Kalimati" pitchFamily="2"/>
              </a:rPr>
              <a:t>१</a:t>
            </a:r>
            <a:r>
              <a:rPr lang="en-US" dirty="0">
                <a:cs typeface="Kalimati" pitchFamily="2"/>
              </a:rPr>
              <a:t> </a:t>
            </a:r>
            <a:r>
              <a:rPr lang="en-US" dirty="0">
                <a:latin typeface="Arial" pitchFamily="34" charset="0"/>
                <a:cs typeface="Kalimati" pitchFamily="2"/>
              </a:rPr>
              <a:t>(RNT</a:t>
            </a:r>
            <a:r>
              <a:rPr lang="ne-NP" dirty="0">
                <a:cs typeface="Kalimati" pitchFamily="2"/>
              </a:rPr>
              <a:t>बाट)पहिलो कृषिचलन पहिलो कृषिचलन छनोट अ</a:t>
            </a:r>
            <a:r>
              <a:rPr lang="en-US" dirty="0">
                <a:cs typeface="Kalimati" pitchFamily="2"/>
              </a:rPr>
              <a:t>  </a:t>
            </a:r>
            <a:r>
              <a:rPr lang="ne-NP" dirty="0">
                <a:solidFill>
                  <a:srgbClr val="000000"/>
                </a:solidFill>
                <a:cs typeface="Kalimati" pitchFamily="2"/>
              </a:rPr>
              <a:t>= </a:t>
            </a:r>
            <a:r>
              <a:rPr lang="ne-NP" dirty="0">
                <a:cs typeface="Kalimati" pitchFamily="2"/>
              </a:rPr>
              <a:t>पहिलो कृषिचलन</a:t>
            </a:r>
            <a:r>
              <a:rPr lang="en-US" dirty="0">
                <a:cs typeface="Kalimati" pitchFamily="2"/>
              </a:rPr>
              <a:t> </a:t>
            </a:r>
            <a:r>
              <a:rPr lang="ne-NP" dirty="0">
                <a:cs typeface="Kalimati" pitchFamily="2"/>
              </a:rPr>
              <a:t>(वर्गिकरण गरिएको महलमा कृषिचलन १</a:t>
            </a:r>
            <a:r>
              <a:rPr lang="en-US" dirty="0">
                <a:cs typeface="Kalimati" pitchFamily="2"/>
              </a:rPr>
              <a:t> </a:t>
            </a:r>
            <a:r>
              <a:rPr lang="ne-NP" dirty="0">
                <a:cs typeface="Kalimati" pitchFamily="2"/>
              </a:rPr>
              <a:t>लाई छनोट गर्ने)		</a:t>
            </a:r>
          </a:p>
          <a:p>
            <a:r>
              <a:rPr lang="ne-NP" dirty="0">
                <a:cs typeface="Kalimati" pitchFamily="2"/>
              </a:rPr>
              <a:t>दोश्रो कृषिचलन छनोट </a:t>
            </a:r>
            <a:r>
              <a:rPr lang="en-US" dirty="0">
                <a:cs typeface="Kalimati" pitchFamily="2"/>
              </a:rPr>
              <a:t>    </a:t>
            </a:r>
            <a:r>
              <a:rPr lang="ne-NP" dirty="0">
                <a:cs typeface="Kalimati" pitchFamily="2"/>
              </a:rPr>
              <a:t>अ</a:t>
            </a:r>
            <a:r>
              <a:rPr lang="ne-NP" dirty="0">
                <a:cs typeface="Kalimati" pitchFamily="2"/>
                <a:sym typeface="Symbol"/>
              </a:rPr>
              <a:t></a:t>
            </a:r>
            <a:r>
              <a:rPr lang="en-US" dirty="0">
                <a:cs typeface="Kalimati" pitchFamily="2"/>
                <a:sym typeface="Symbol"/>
              </a:rPr>
              <a:t> </a:t>
            </a:r>
            <a:r>
              <a:rPr lang="ne-NP" dirty="0">
                <a:cs typeface="Kalimati" pitchFamily="2"/>
              </a:rPr>
              <a:t>इ</a:t>
            </a:r>
            <a:r>
              <a:rPr lang="en-US" dirty="0">
                <a:cs typeface="Kalimati" pitchFamily="2"/>
              </a:rPr>
              <a:t> </a:t>
            </a:r>
            <a:r>
              <a:rPr lang="ne-NP" dirty="0">
                <a:solidFill>
                  <a:srgbClr val="000000"/>
                </a:solidFill>
                <a:cs typeface="Kalimati" pitchFamily="2"/>
              </a:rPr>
              <a:t>= </a:t>
            </a:r>
            <a:r>
              <a:rPr lang="ne-NP" dirty="0">
                <a:cs typeface="Kalimati" pitchFamily="2"/>
              </a:rPr>
              <a:t>१</a:t>
            </a:r>
            <a:r>
              <a:rPr lang="ne-NP" dirty="0">
                <a:cs typeface="Kalimati" pitchFamily="2"/>
                <a:sym typeface="Symbol"/>
              </a:rPr>
              <a:t></a:t>
            </a:r>
            <a:r>
              <a:rPr lang="en-US" dirty="0">
                <a:cs typeface="Kalimati" pitchFamily="2"/>
                <a:sym typeface="Symbol"/>
              </a:rPr>
              <a:t> </a:t>
            </a:r>
            <a:r>
              <a:rPr lang="ne-NP" dirty="0">
                <a:cs typeface="Kalimati" pitchFamily="2"/>
              </a:rPr>
              <a:t>१.१७</a:t>
            </a:r>
            <a:r>
              <a:rPr lang="en-US" dirty="0">
                <a:solidFill>
                  <a:srgbClr val="000000"/>
                </a:solidFill>
                <a:cs typeface="Kalimati" pitchFamily="2"/>
              </a:rPr>
              <a:t> </a:t>
            </a:r>
            <a:r>
              <a:rPr lang="ne-NP" dirty="0">
                <a:solidFill>
                  <a:srgbClr val="000000"/>
                </a:solidFill>
                <a:cs typeface="Kalimati" pitchFamily="2"/>
              </a:rPr>
              <a:t>= </a:t>
            </a:r>
            <a:r>
              <a:rPr lang="ne-NP" dirty="0">
                <a:cs typeface="Kalimati" pitchFamily="2"/>
              </a:rPr>
              <a:t>२.१७ 	</a:t>
            </a:r>
            <a:r>
              <a:rPr lang="en-US" dirty="0">
                <a:cs typeface="Kalimati" pitchFamily="2"/>
              </a:rPr>
              <a:t> </a:t>
            </a:r>
            <a:r>
              <a:rPr lang="ne-NP" dirty="0">
                <a:cs typeface="Kalimati" pitchFamily="2"/>
              </a:rPr>
              <a:t>दोश्रो कृषिचलन</a:t>
            </a:r>
            <a:r>
              <a:rPr lang="en-US" dirty="0">
                <a:cs typeface="Kalimati" pitchFamily="2"/>
              </a:rPr>
              <a:t>  </a:t>
            </a:r>
            <a:r>
              <a:rPr lang="ne-NP" dirty="0">
                <a:cs typeface="Kalimati" pitchFamily="2"/>
              </a:rPr>
              <a:t>छनोट गर्ने</a:t>
            </a:r>
            <a:endParaRPr lang="en-US" dirty="0">
              <a:cs typeface="Kalimati" pitchFamily="2"/>
            </a:endParaRPr>
          </a:p>
          <a:p>
            <a:r>
              <a:rPr lang="ne-NP" dirty="0">
                <a:cs typeface="Kalimati" pitchFamily="2"/>
              </a:rPr>
              <a:t>तेश्रो कृषिचलन छनोट </a:t>
            </a:r>
            <a:r>
              <a:rPr lang="en-US" dirty="0">
                <a:cs typeface="Kalimati" pitchFamily="2"/>
              </a:rPr>
              <a:t>     </a:t>
            </a:r>
            <a:r>
              <a:rPr lang="ne-NP" dirty="0">
                <a:cs typeface="Kalimati" pitchFamily="2"/>
              </a:rPr>
              <a:t>अं</a:t>
            </a:r>
            <a:r>
              <a:rPr lang="en-US" dirty="0">
                <a:cs typeface="Kalimati" pitchFamily="2"/>
                <a:sym typeface="Symbol"/>
              </a:rPr>
              <a:t></a:t>
            </a:r>
            <a:r>
              <a:rPr lang="ne-NP" dirty="0">
                <a:cs typeface="Kalimati" pitchFamily="2"/>
              </a:rPr>
              <a:t>२</a:t>
            </a:r>
            <a:r>
              <a:rPr lang="ne-NP" dirty="0">
                <a:cs typeface="Kalimati" pitchFamily="2"/>
                <a:sym typeface="Symbol"/>
              </a:rPr>
              <a:t></a:t>
            </a:r>
            <a:r>
              <a:rPr lang="ne-NP" dirty="0">
                <a:cs typeface="Kalimati" pitchFamily="2"/>
              </a:rPr>
              <a:t>इ</a:t>
            </a:r>
            <a:r>
              <a:rPr lang="en-US" dirty="0">
                <a:cs typeface="Kalimati" pitchFamily="2"/>
              </a:rPr>
              <a:t>  </a:t>
            </a:r>
            <a:r>
              <a:rPr lang="ne-NP" dirty="0">
                <a:solidFill>
                  <a:srgbClr val="000000"/>
                </a:solidFill>
                <a:cs typeface="Kalimati" pitchFamily="2"/>
              </a:rPr>
              <a:t>= </a:t>
            </a:r>
            <a:r>
              <a:rPr lang="ne-NP" dirty="0">
                <a:cs typeface="Kalimati" pitchFamily="2"/>
              </a:rPr>
              <a:t>१</a:t>
            </a:r>
            <a:r>
              <a:rPr lang="ne-NP" dirty="0">
                <a:cs typeface="Kalimati" pitchFamily="2"/>
                <a:sym typeface="Symbol"/>
              </a:rPr>
              <a:t></a:t>
            </a:r>
            <a:r>
              <a:rPr lang="ne-NP" dirty="0">
                <a:cs typeface="Kalimati" pitchFamily="2"/>
              </a:rPr>
              <a:t>२</a:t>
            </a:r>
            <a:r>
              <a:rPr lang="ne-NP" dirty="0">
                <a:cs typeface="Kalimati" pitchFamily="2"/>
                <a:sym typeface="Symbol"/>
              </a:rPr>
              <a:t></a:t>
            </a:r>
            <a:r>
              <a:rPr lang="ne-NP" dirty="0">
                <a:cs typeface="Kalimati" pitchFamily="2"/>
              </a:rPr>
              <a:t>१.१७</a:t>
            </a:r>
            <a:r>
              <a:rPr lang="en-US" dirty="0">
                <a:cs typeface="Kalimati" pitchFamily="2"/>
              </a:rPr>
              <a:t> </a:t>
            </a:r>
            <a:r>
              <a:rPr lang="ne-NP" dirty="0">
                <a:solidFill>
                  <a:srgbClr val="000000"/>
                </a:solidFill>
                <a:cs typeface="Kalimati" pitchFamily="2"/>
              </a:rPr>
              <a:t>=</a:t>
            </a:r>
            <a:r>
              <a:rPr lang="en-US" dirty="0">
                <a:solidFill>
                  <a:srgbClr val="000000"/>
                </a:solidFill>
                <a:cs typeface="Kalimati" pitchFamily="2"/>
              </a:rPr>
              <a:t> </a:t>
            </a:r>
            <a:r>
              <a:rPr lang="ne-NP" dirty="0">
                <a:cs typeface="Kalimati" pitchFamily="2"/>
              </a:rPr>
              <a:t>३.३४ 	</a:t>
            </a:r>
            <a:r>
              <a:rPr lang="en-US" dirty="0">
                <a:cs typeface="Kalimati" pitchFamily="2"/>
              </a:rPr>
              <a:t> </a:t>
            </a:r>
            <a:r>
              <a:rPr lang="ne-NP" dirty="0">
                <a:cs typeface="Kalimati" pitchFamily="2"/>
              </a:rPr>
              <a:t>तेश्रो</a:t>
            </a:r>
            <a:r>
              <a:rPr lang="en-US" dirty="0">
                <a:cs typeface="Kalimati" pitchFamily="2"/>
              </a:rPr>
              <a:t> </a:t>
            </a:r>
            <a:r>
              <a:rPr lang="ne-NP" dirty="0">
                <a:cs typeface="Kalimati" pitchFamily="2"/>
              </a:rPr>
              <a:t>कृषिचलन</a:t>
            </a:r>
            <a:r>
              <a:rPr lang="en-US" dirty="0">
                <a:cs typeface="Kalimati" pitchFamily="2"/>
              </a:rPr>
              <a:t> </a:t>
            </a:r>
            <a:r>
              <a:rPr lang="ne-NP" dirty="0">
                <a:cs typeface="Kalimati" pitchFamily="2"/>
              </a:rPr>
              <a:t>छनोट गर्ने</a:t>
            </a:r>
          </a:p>
          <a:p>
            <a:r>
              <a:rPr lang="ne-NP" dirty="0">
                <a:cs typeface="Kalimati" pitchFamily="2"/>
              </a:rPr>
              <a:t>चौथो कृषिचलन छनोट </a:t>
            </a:r>
            <a:r>
              <a:rPr lang="en-US" dirty="0">
                <a:cs typeface="Kalimati" pitchFamily="2"/>
              </a:rPr>
              <a:t>    </a:t>
            </a:r>
            <a:r>
              <a:rPr lang="ne-NP" dirty="0">
                <a:cs typeface="Kalimati" pitchFamily="2"/>
              </a:rPr>
              <a:t>अं</a:t>
            </a:r>
            <a:r>
              <a:rPr lang="ne-NP" dirty="0">
                <a:cs typeface="Kalimati" pitchFamily="2"/>
                <a:sym typeface="Symbol"/>
              </a:rPr>
              <a:t></a:t>
            </a:r>
            <a:r>
              <a:rPr lang="ne-NP" dirty="0">
                <a:cs typeface="Kalimati" pitchFamily="2"/>
              </a:rPr>
              <a:t>३</a:t>
            </a:r>
            <a:r>
              <a:rPr lang="ne-NP" dirty="0">
                <a:cs typeface="Kalimati" pitchFamily="2"/>
                <a:sym typeface="Symbol"/>
              </a:rPr>
              <a:t></a:t>
            </a:r>
            <a:r>
              <a:rPr lang="ne-NP" dirty="0">
                <a:cs typeface="Kalimati" pitchFamily="2"/>
              </a:rPr>
              <a:t>इ</a:t>
            </a:r>
            <a:r>
              <a:rPr lang="en-US" dirty="0">
                <a:cs typeface="Kalimati" pitchFamily="2"/>
              </a:rPr>
              <a:t> </a:t>
            </a:r>
            <a:r>
              <a:rPr lang="ne-NP" dirty="0">
                <a:solidFill>
                  <a:srgbClr val="000000"/>
                </a:solidFill>
                <a:cs typeface="Kalimati" pitchFamily="2"/>
              </a:rPr>
              <a:t>= </a:t>
            </a:r>
            <a:r>
              <a:rPr lang="ne-NP" dirty="0">
                <a:cs typeface="Kalimati" pitchFamily="2"/>
              </a:rPr>
              <a:t>१</a:t>
            </a:r>
            <a:r>
              <a:rPr lang="ne-NP" dirty="0">
                <a:cs typeface="Kalimati" pitchFamily="2"/>
                <a:sym typeface="Symbol"/>
              </a:rPr>
              <a:t></a:t>
            </a:r>
            <a:r>
              <a:rPr lang="ne-NP" dirty="0">
                <a:cs typeface="Kalimati" pitchFamily="2"/>
              </a:rPr>
              <a:t>३</a:t>
            </a:r>
            <a:r>
              <a:rPr lang="ne-NP" dirty="0">
                <a:cs typeface="Kalimati" pitchFamily="2"/>
                <a:sym typeface="Symbol"/>
              </a:rPr>
              <a:t></a:t>
            </a:r>
            <a:r>
              <a:rPr lang="ne-NP" dirty="0">
                <a:cs typeface="Kalimati" pitchFamily="2"/>
              </a:rPr>
              <a:t>१.१७</a:t>
            </a:r>
            <a:r>
              <a:rPr lang="en-US" dirty="0">
                <a:cs typeface="Kalimati" pitchFamily="2"/>
              </a:rPr>
              <a:t> </a:t>
            </a:r>
            <a:r>
              <a:rPr lang="ne-NP" dirty="0">
                <a:solidFill>
                  <a:srgbClr val="000000"/>
                </a:solidFill>
                <a:cs typeface="Kalimati" pitchFamily="2"/>
              </a:rPr>
              <a:t>= </a:t>
            </a:r>
            <a:r>
              <a:rPr lang="ne-NP" dirty="0">
                <a:cs typeface="Kalimati" pitchFamily="2"/>
              </a:rPr>
              <a:t>६.१	</a:t>
            </a:r>
            <a:r>
              <a:rPr lang="en-US" dirty="0">
                <a:cs typeface="Kalimati" pitchFamily="2"/>
              </a:rPr>
              <a:t> </a:t>
            </a:r>
            <a:r>
              <a:rPr lang="ne-NP" dirty="0">
                <a:cs typeface="Kalimati" pitchFamily="2"/>
              </a:rPr>
              <a:t>छैटौ</a:t>
            </a:r>
            <a:r>
              <a:rPr lang="en-US" dirty="0">
                <a:cs typeface="Kalimati" pitchFamily="2"/>
              </a:rPr>
              <a:t> </a:t>
            </a:r>
            <a:r>
              <a:rPr lang="ne-NP" dirty="0">
                <a:cs typeface="Kalimati" pitchFamily="2"/>
              </a:rPr>
              <a:t>कृषिचलन</a:t>
            </a:r>
            <a:r>
              <a:rPr lang="en-US" dirty="0">
                <a:cs typeface="Kalimati" pitchFamily="2"/>
              </a:rPr>
              <a:t> </a:t>
            </a:r>
            <a:r>
              <a:rPr lang="ne-NP" dirty="0">
                <a:cs typeface="Kalimati" pitchFamily="2"/>
              </a:rPr>
              <a:t>छनोट गर्ने</a:t>
            </a:r>
            <a:endParaRPr lang="en-US" dirty="0">
              <a:cs typeface="Kalimati" pitchFamily="2"/>
            </a:endParaRPr>
          </a:p>
          <a:p>
            <a:r>
              <a:rPr lang="en-US" dirty="0">
                <a:cs typeface="Kalimati" pitchFamily="2"/>
              </a:rPr>
              <a:t>             </a:t>
            </a:r>
            <a:r>
              <a:rPr lang="ne-NP" dirty="0">
                <a:cs typeface="Kalimati" pitchFamily="2"/>
              </a:rPr>
              <a:t>........................	</a:t>
            </a:r>
            <a:r>
              <a:rPr lang="en-US" dirty="0">
                <a:cs typeface="Kalimati" pitchFamily="2"/>
              </a:rPr>
              <a:t>           </a:t>
            </a:r>
            <a:r>
              <a:rPr lang="ne-NP" dirty="0">
                <a:cs typeface="Kalimati" pitchFamily="2"/>
              </a:rPr>
              <a:t>....................		</a:t>
            </a:r>
          </a:p>
          <a:p>
            <a:r>
              <a:rPr lang="ne-NP" dirty="0">
                <a:cs typeface="Kalimati" pitchFamily="2"/>
              </a:rPr>
              <a:t>तीसौ कृषिचलन छनोट अं</a:t>
            </a:r>
            <a:r>
              <a:rPr lang="ne-NP" dirty="0">
                <a:cs typeface="Kalimati" pitchFamily="2"/>
                <a:sym typeface="Symbol"/>
              </a:rPr>
              <a:t></a:t>
            </a:r>
            <a:r>
              <a:rPr lang="ne-NP" dirty="0">
                <a:cs typeface="Kalimati" pitchFamily="2"/>
              </a:rPr>
              <a:t>(३०–१)</a:t>
            </a:r>
            <a:r>
              <a:rPr lang="ne-NP" dirty="0">
                <a:cs typeface="Kalimati" pitchFamily="2"/>
                <a:sym typeface="Symbol"/>
              </a:rPr>
              <a:t></a:t>
            </a:r>
            <a:r>
              <a:rPr lang="ne-NP" dirty="0">
                <a:cs typeface="Kalimati" pitchFamily="2"/>
              </a:rPr>
              <a:t>इ</a:t>
            </a:r>
            <a:r>
              <a:rPr lang="ne-NP" dirty="0">
                <a:solidFill>
                  <a:srgbClr val="000000"/>
                </a:solidFill>
                <a:cs typeface="Kalimati" pitchFamily="2"/>
              </a:rPr>
              <a:t> = </a:t>
            </a:r>
            <a:r>
              <a:rPr lang="ne-NP" dirty="0">
                <a:cs typeface="Kalimati" pitchFamily="2"/>
              </a:rPr>
              <a:t>१</a:t>
            </a:r>
            <a:r>
              <a:rPr lang="ne-NP" dirty="0">
                <a:cs typeface="Kalimati" pitchFamily="2"/>
                <a:sym typeface="Symbol"/>
              </a:rPr>
              <a:t></a:t>
            </a:r>
            <a:r>
              <a:rPr lang="ne-NP" dirty="0">
                <a:cs typeface="Kalimati" pitchFamily="2"/>
              </a:rPr>
              <a:t>२९</a:t>
            </a:r>
            <a:r>
              <a:rPr lang="ne-NP" dirty="0">
                <a:cs typeface="Kalimati" pitchFamily="2"/>
                <a:sym typeface="Symbol"/>
              </a:rPr>
              <a:t></a:t>
            </a:r>
            <a:r>
              <a:rPr lang="ne-NP" dirty="0">
                <a:cs typeface="Kalimati" pitchFamily="2"/>
              </a:rPr>
              <a:t>१.१७</a:t>
            </a:r>
            <a:r>
              <a:rPr lang="en-US" dirty="0">
                <a:cs typeface="Kalimati" pitchFamily="2"/>
              </a:rPr>
              <a:t> </a:t>
            </a:r>
            <a:r>
              <a:rPr lang="ne-NP" dirty="0">
                <a:solidFill>
                  <a:srgbClr val="000000"/>
                </a:solidFill>
                <a:cs typeface="Kalimati" pitchFamily="2"/>
              </a:rPr>
              <a:t>= ३४.९३</a:t>
            </a:r>
            <a:r>
              <a:rPr lang="en-US" dirty="0">
                <a:cs typeface="Kalimati" pitchFamily="2"/>
              </a:rPr>
              <a:t> </a:t>
            </a:r>
            <a:r>
              <a:rPr lang="ne-NP" dirty="0">
                <a:solidFill>
                  <a:srgbClr val="000000"/>
                </a:solidFill>
                <a:cs typeface="Kalimati" pitchFamily="2"/>
              </a:rPr>
              <a:t>=</a:t>
            </a:r>
            <a:r>
              <a:rPr lang="en-US" dirty="0">
                <a:solidFill>
                  <a:srgbClr val="000000"/>
                </a:solidFill>
                <a:cs typeface="Kalimati" pitchFamily="2"/>
              </a:rPr>
              <a:t> </a:t>
            </a:r>
            <a:r>
              <a:rPr lang="ne-NP" dirty="0">
                <a:cs typeface="Kalimati" pitchFamily="2"/>
              </a:rPr>
              <a:t>३५ औ कृषिचलन</a:t>
            </a:r>
            <a:r>
              <a:rPr lang="en-US" dirty="0">
                <a:cs typeface="Kalimati" pitchFamily="2"/>
              </a:rPr>
              <a:t> </a:t>
            </a:r>
            <a:r>
              <a:rPr lang="ne-NP" dirty="0">
                <a:cs typeface="Kalimati" pitchFamily="2"/>
              </a:rPr>
              <a:t>छनोट गर्ने</a:t>
            </a:r>
            <a:endParaRPr lang="en-US" dirty="0">
              <a:cs typeface="Kalimati" pitchFamily="2"/>
            </a:endParaRPr>
          </a:p>
          <a:p>
            <a:endParaRPr lang="en-US" dirty="0">
              <a:cs typeface="Kalimati" pitchFamily="2"/>
            </a:endParaRPr>
          </a:p>
          <a:p>
            <a:r>
              <a:rPr lang="ne-NP" dirty="0">
                <a:cs typeface="Kalimati" pitchFamily="2"/>
              </a:rPr>
              <a:t>यसरी ३५ कृषिचलनबाट ३० कृषिचलनको छनोट गरी लगत २ भर्नुपर्दछ ।</a:t>
            </a:r>
            <a:endParaRPr lang="en-US" dirty="0">
              <a:cs typeface="Kalimati" pitchFamily="2"/>
            </a:endParaRPr>
          </a:p>
        </p:txBody>
      </p:sp>
      <p:cxnSp>
        <p:nvCxnSpPr>
          <p:cNvPr id="9" name="Straight Connector 8"/>
          <p:cNvCxnSpPr/>
          <p:nvPr/>
        </p:nvCxnSpPr>
        <p:spPr>
          <a:xfrm>
            <a:off x="2286000" y="3352800"/>
            <a:ext cx="61219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3">
            <a:extLst>
              <a:ext uri="{FF2B5EF4-FFF2-40B4-BE49-F238E27FC236}">
                <a16:creationId xmlns:a16="http://schemas.microsoft.com/office/drawing/2014/main" id="{47756321-BEEC-4987-B8F4-EA3B50DA2E16}"/>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63</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4240511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p:cNvSpPr>
            <a:spLocks noGrp="1"/>
          </p:cNvSpPr>
          <p:nvPr>
            <p:ph type="title"/>
          </p:nvPr>
        </p:nvSpPr>
        <p:spPr>
          <a:xfrm>
            <a:off x="106326" y="1828800"/>
            <a:ext cx="4084674" cy="2895600"/>
          </a:xfr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r>
              <a:rPr lang="ne-NP" sz="3100" dirty="0">
                <a:cs typeface="Kalimati" panose="00000400000000000000" pitchFamily="2"/>
              </a:rPr>
              <a:t>छानिएका कृषक परिवार लगत (लगत १ क)</a:t>
            </a:r>
            <a:endParaRPr lang="en-US" sz="3100" dirty="0">
              <a:cs typeface="Kalimati" panose="00000400000000000000" pitchFamily="2"/>
            </a:endParaRPr>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813" t="18149" r="33646" b="15000"/>
          <a:stretch/>
        </p:blipFill>
        <p:spPr bwMode="auto">
          <a:xfrm>
            <a:off x="4419600" y="990601"/>
            <a:ext cx="7112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a:extLst>
              <a:ext uri="{FF2B5EF4-FFF2-40B4-BE49-F238E27FC236}">
                <a16:creationId xmlns:a16="http://schemas.microsoft.com/office/drawing/2014/main" id="{B6360D88-F281-4AF4-B7BE-B53216D702E8}"/>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64</a:t>
            </a:fld>
            <a:endParaRPr lang="en-US" sz="1800" dirty="0">
              <a:latin typeface="Fontasy Himali" panose="04020500000000000000" pitchFamily="82" charset="0"/>
            </a:endParaRPr>
          </a:p>
        </p:txBody>
      </p:sp>
    </p:spTree>
    <p:extLst>
      <p:ext uri="{BB962C8B-B14F-4D97-AF65-F5344CB8AC3E}">
        <p14:creationId xmlns:p14="http://schemas.microsoft.com/office/powerpoint/2010/main" val="3630353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701632"/>
            <a:ext cx="6629400" cy="1323439"/>
          </a:xfrm>
          <a:prstGeom prst="rect">
            <a:avLst/>
          </a:prstGeom>
        </p:spPr>
        <p:txBody>
          <a:bodyPr wrap="square">
            <a:spAutoFit/>
          </a:bodyPr>
          <a:lstStyle/>
          <a:p>
            <a:pPr algn="ctr"/>
            <a:r>
              <a:rPr lang="ne-NP" sz="8000" b="1" dirty="0">
                <a:solidFill>
                  <a:srgbClr val="142DAC"/>
                </a:solidFill>
                <a:latin typeface="Kokila" panose="020B0604020202020204" pitchFamily="34" charset="0"/>
                <a:cs typeface="Kokila" panose="020B0604020202020204" pitchFamily="34" charset="0"/>
              </a:rPr>
              <a:t>छलफल तथा प्रश्नोत्तर</a:t>
            </a:r>
            <a:endParaRPr lang="en-US" sz="8000" b="1" dirty="0">
              <a:solidFill>
                <a:srgbClr val="142DAC"/>
              </a:solidFill>
              <a:latin typeface="Kokila" panose="020B0604020202020204" pitchFamily="34" charset="0"/>
              <a:cs typeface="Kokila" panose="020B0604020202020204" pitchFamily="34" charset="0"/>
            </a:endParaRPr>
          </a:p>
        </p:txBody>
      </p:sp>
      <p:sp>
        <p:nvSpPr>
          <p:cNvPr id="2" name="Slide Number Placeholder 1"/>
          <p:cNvSpPr>
            <a:spLocks noGrp="1"/>
          </p:cNvSpPr>
          <p:nvPr>
            <p:ph type="sldNum" sz="quarter" idx="12"/>
          </p:nvPr>
        </p:nvSpPr>
        <p:spPr>
          <a:xfrm>
            <a:off x="11525694" y="6411433"/>
            <a:ext cx="616274" cy="405579"/>
          </a:xfrm>
        </p:spPr>
        <p:txBody>
          <a:bodyPr/>
          <a:lstStyle/>
          <a:p>
            <a:pPr algn="ctr"/>
            <a:fld id="{26402401-4522-4C0F-A737-197EB07E49FF}" type="slidenum">
              <a:rPr lang="en-US" sz="1800">
                <a:latin typeface="Fontasy Himali" panose="04020500000000000000" pitchFamily="82" charset="0"/>
                <a:cs typeface="+mn-cs"/>
              </a:rPr>
              <a:pPr algn="ctr"/>
              <a:t>65</a:t>
            </a:fld>
            <a:endParaRPr lang="en-US" sz="1800" dirty="0">
              <a:latin typeface="Fontasy Himali" panose="04020500000000000000" pitchFamily="82" charset="0"/>
              <a:cs typeface="+mn-cs"/>
            </a:endParaRPr>
          </a:p>
        </p:txBody>
      </p:sp>
      <p:pic>
        <p:nvPicPr>
          <p:cNvPr id="6" name="Picture 2" descr="These mistakes can ruin your chances at group discussions | TJinsite">
            <a:extLst>
              <a:ext uri="{FF2B5EF4-FFF2-40B4-BE49-F238E27FC236}">
                <a16:creationId xmlns:a16="http://schemas.microsoft.com/office/drawing/2014/main" id="{2BCE8F1F-0906-4CC4-BEC1-2BBEFB4033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9870" y="2775103"/>
            <a:ext cx="5985188" cy="34891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y smart in GROUP DISCUSSION | Sri Sharda Group of Institutions | Best  MBA BBA BCA College in Lucknow">
            <a:extLst>
              <a:ext uri="{FF2B5EF4-FFF2-40B4-BE49-F238E27FC236}">
                <a16:creationId xmlns:a16="http://schemas.microsoft.com/office/drawing/2014/main" id="{4152F302-23F6-433F-B5ED-B2909E2EEA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279" y="2777652"/>
            <a:ext cx="5521252" cy="34754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BCDB3D78-BB87-40A8-B040-338296628C75}"/>
              </a:ext>
            </a:extLst>
          </p:cNvPr>
          <p:cNvSpPr/>
          <p:nvPr/>
        </p:nvSpPr>
        <p:spPr>
          <a:xfrm>
            <a:off x="7247272" y="846629"/>
            <a:ext cx="4397269" cy="1946195"/>
          </a:xfrm>
          <a:prstGeom prst="roundRect">
            <a:avLst>
              <a:gd name="adj" fmla="val 10000"/>
            </a:avLst>
          </a:prstGeom>
          <a:blipFill>
            <a:blip r:embed="rId5">
              <a:extLst>
                <a:ext uri="{28A0092B-C50C-407E-A947-70E740481C1C}">
                  <a14:useLocalDpi xmlns:a14="http://schemas.microsoft.com/office/drawing/2010/main" val="0"/>
                </a:ext>
              </a:extLst>
            </a:blip>
            <a:srcRect/>
            <a:stretch>
              <a:fillRect l="-36092" t="-76999" r="-39126" b="-7699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922391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465" y="2286000"/>
            <a:ext cx="11430000" cy="3429000"/>
          </a:xfrm>
          <a:noFill/>
          <a:ln>
            <a:noFill/>
          </a:ln>
          <a:effectLst/>
        </p:spPr>
        <p:txBody>
          <a:bodyPr>
            <a:noAutofit/>
          </a:bodyPr>
          <a:lstStyle/>
          <a:p>
            <a:pPr marL="0" indent="0" algn="ctr">
              <a:lnSpc>
                <a:spcPct val="150000"/>
              </a:lnSpc>
              <a:buNone/>
            </a:pPr>
            <a:br>
              <a:rPr lang="ne-NP" sz="4400" dirty="0">
                <a:cs typeface="Kalimati" pitchFamily="2"/>
              </a:rPr>
            </a:br>
            <a:r>
              <a:rPr lang="ne-NP" sz="4800" b="1" dirty="0">
                <a:solidFill>
                  <a:srgbClr val="0070C0"/>
                </a:solidFill>
                <a:cs typeface="Kalimati" pitchFamily="2"/>
              </a:rPr>
              <a:t>धन्यवाद ! </a:t>
            </a:r>
            <a:endParaRPr lang="en-US" sz="4800" b="1" dirty="0">
              <a:solidFill>
                <a:srgbClr val="0070C0"/>
              </a:solidFill>
              <a:cs typeface="Kalimati" pitchFamily="2"/>
            </a:endParaRPr>
          </a:p>
          <a:p>
            <a:pPr marL="0" indent="0" algn="ctr">
              <a:lnSpc>
                <a:spcPct val="150000"/>
              </a:lnSpc>
              <a:spcAft>
                <a:spcPts val="600"/>
              </a:spcAft>
              <a:buNone/>
            </a:pPr>
            <a:endParaRPr lang="en-US" sz="16600" dirty="0"/>
          </a:p>
          <a:p>
            <a:pPr marL="0" indent="0" algn="ctr">
              <a:buNone/>
            </a:pPr>
            <a:endParaRPr lang="en-US" sz="16600" dirty="0"/>
          </a:p>
        </p:txBody>
      </p:sp>
      <p:sp>
        <p:nvSpPr>
          <p:cNvPr id="5" name="Slide Number Placeholder 19">
            <a:extLst>
              <a:ext uri="{FF2B5EF4-FFF2-40B4-BE49-F238E27FC236}">
                <a16:creationId xmlns:a16="http://schemas.microsoft.com/office/drawing/2014/main" id="{C906ED90-6D25-4193-A357-B4540218F121}"/>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66</a:t>
            </a:fld>
            <a:endParaRPr lang="en-US" dirty="0">
              <a:latin typeface="Fontasy Himali" panose="04020500000000000000" pitchFamily="82" charset="0"/>
            </a:endParaRPr>
          </a:p>
        </p:txBody>
      </p:sp>
      <p:sp>
        <p:nvSpPr>
          <p:cNvPr id="8" name="Text Placeholder 1">
            <a:extLst>
              <a:ext uri="{FF2B5EF4-FFF2-40B4-BE49-F238E27FC236}">
                <a16:creationId xmlns:a16="http://schemas.microsoft.com/office/drawing/2014/main" id="{9ADCC6DE-9B41-49CF-910E-1D1E23867D31}"/>
              </a:ext>
            </a:extLst>
          </p:cNvPr>
          <p:cNvSpPr txBox="1">
            <a:spLocks/>
          </p:cNvSpPr>
          <p:nvPr/>
        </p:nvSpPr>
        <p:spPr>
          <a:xfrm>
            <a:off x="609600" y="813116"/>
            <a:ext cx="11049000" cy="12442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200" b="1" dirty="0">
                <a:solidFill>
                  <a:srgbClr val="0070C0"/>
                </a:solidFill>
                <a:cs typeface="Kalimati" pitchFamily="2"/>
              </a:rPr>
              <a:t>विस्तृत जानकारीका लागि गणक पुस्तिकाको पेज २१ देखि २७ सम्म र सुपरिवेक्षक पुस्तिकाको पेज ४३ देखि ६५ सम्म अध्ययन गर्नुहोस् </a:t>
            </a:r>
          </a:p>
        </p:txBody>
      </p:sp>
    </p:spTree>
    <p:extLst>
      <p:ext uri="{BB962C8B-B14F-4D97-AF65-F5344CB8AC3E}">
        <p14:creationId xmlns:p14="http://schemas.microsoft.com/office/powerpoint/2010/main" val="1024580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152400" y="1752600"/>
            <a:ext cx="12039600" cy="3733800"/>
          </a:xfrm>
          <a:noFill/>
          <a:ln>
            <a:noFill/>
          </a:ln>
          <a:effectLst/>
        </p:spPr>
        <p:txBody>
          <a:bodyPr>
            <a:noAutofit/>
          </a:bodyPr>
          <a:lstStyle/>
          <a:p>
            <a:pPr>
              <a:lnSpc>
                <a:spcPct val="150000"/>
              </a:lnSpc>
            </a:pPr>
            <a:r>
              <a:rPr lang="ne-NP" sz="2400" dirty="0">
                <a:latin typeface="Preeti" pitchFamily="2" charset="0"/>
                <a:cs typeface="Kalimati" panose="00000400000000000000" pitchFamily="2"/>
              </a:rPr>
              <a:t>लगत १ मा तोकिएका गणना क्षेत्रहरूमा भएका सम्पुर्ण कृषि चलनहरूको विवरण लिनुपर्नेछ । </a:t>
            </a:r>
          </a:p>
          <a:p>
            <a:pPr>
              <a:lnSpc>
                <a:spcPct val="150000"/>
              </a:lnSpc>
            </a:pPr>
            <a:r>
              <a:rPr lang="ne-NP" sz="2400" dirty="0">
                <a:latin typeface="Preeti" pitchFamily="2" charset="0"/>
                <a:cs typeface="Kalimati" panose="00000400000000000000" pitchFamily="2"/>
              </a:rPr>
              <a:t>लगत तयार पार्दा गणकले निम्नलिखित कुराहरूमा ध्यान पुर्याउनु पर्दछ ।</a:t>
            </a:r>
          </a:p>
          <a:p>
            <a:pPr lvl="1">
              <a:lnSpc>
                <a:spcPct val="150000"/>
              </a:lnSpc>
            </a:pPr>
            <a:r>
              <a:rPr lang="ne-NP" sz="2400" dirty="0">
                <a:latin typeface="Preeti" pitchFamily="2" charset="0"/>
                <a:cs typeface="Kalimati" panose="00000400000000000000" pitchFamily="2"/>
              </a:rPr>
              <a:t>लगत सङ्कलन कार्य आरम्भ गर्न गणना क्षेत्रको कुनै उपयुक्त स्थानको चयन गर्नुपर्छ, </a:t>
            </a:r>
          </a:p>
          <a:p>
            <a:pPr lvl="1">
              <a:lnSpc>
                <a:spcPct val="150000"/>
              </a:lnSpc>
            </a:pPr>
            <a:r>
              <a:rPr lang="ne-NP" sz="2400" dirty="0">
                <a:latin typeface="Preeti" pitchFamily="2" charset="0"/>
                <a:cs typeface="Kalimati" panose="00000400000000000000" pitchFamily="2"/>
              </a:rPr>
              <a:t>जस्तैः पूर्वी उत्तर सिमाना । </a:t>
            </a:r>
          </a:p>
          <a:p>
            <a:pPr lvl="1">
              <a:lnSpc>
                <a:spcPct val="150000"/>
              </a:lnSpc>
            </a:pPr>
            <a:r>
              <a:rPr lang="ne-NP" sz="2400" dirty="0">
                <a:latin typeface="Preeti" pitchFamily="2" charset="0"/>
                <a:cs typeface="Kalimati" panose="00000400000000000000" pitchFamily="2"/>
              </a:rPr>
              <a:t>गणना क्षेत्रमा भएका कुनै कृषक परिवार नछुट्ने र नदोहोरिने गरी विवरण लिनुपर्छ ।</a:t>
            </a:r>
          </a:p>
          <a:p>
            <a:pPr lvl="1">
              <a:lnSpc>
                <a:spcPct val="150000"/>
              </a:lnSpc>
            </a:pPr>
            <a:r>
              <a:rPr lang="ne-NP" sz="2400" dirty="0">
                <a:latin typeface="Preeti" pitchFamily="2" charset="0"/>
                <a:cs typeface="Kalimati" panose="00000400000000000000" pitchFamily="2"/>
              </a:rPr>
              <a:t>लगत भर्दा सदैव निलो मसी भएको डटपेनको प्रयोग गरेर ठिक ठाउँमा स्पष्टसँग भर्नुपर्छ ।</a:t>
            </a:r>
            <a:endParaRPr lang="en-US" sz="2000" dirty="0">
              <a:latin typeface="Preeti" pitchFamily="2" charset="0"/>
            </a:endParaRPr>
          </a:p>
        </p:txBody>
      </p:sp>
      <p:sp>
        <p:nvSpPr>
          <p:cNvPr id="5" name="Slide Number Placeholder 3">
            <a:extLst>
              <a:ext uri="{FF2B5EF4-FFF2-40B4-BE49-F238E27FC236}">
                <a16:creationId xmlns:a16="http://schemas.microsoft.com/office/drawing/2014/main" id="{B96BE64A-0C0C-4868-8EAE-1054D1E14505}"/>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7</a:t>
            </a:fld>
            <a:endParaRPr lang="en-US" sz="1800" dirty="0">
              <a:latin typeface="Fontasy Himali" panose="04020500000000000000" pitchFamily="82" charset="0"/>
            </a:endParaRPr>
          </a:p>
        </p:txBody>
      </p:sp>
      <p:sp>
        <p:nvSpPr>
          <p:cNvPr id="8" name="TextBox 7">
            <a:extLst>
              <a:ext uri="{FF2B5EF4-FFF2-40B4-BE49-F238E27FC236}">
                <a16:creationId xmlns:a16="http://schemas.microsoft.com/office/drawing/2014/main" id="{C30BDEF5-75A5-49E1-9194-3D2182BD4CDC}"/>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
        <p:nvSpPr>
          <p:cNvPr id="9" name="Text Placeholder 1">
            <a:extLst>
              <a:ext uri="{FF2B5EF4-FFF2-40B4-BE49-F238E27FC236}">
                <a16:creationId xmlns:a16="http://schemas.microsoft.com/office/drawing/2014/main" id="{6339103D-62D0-44CD-9D2A-7EDE6FA342C4}"/>
              </a:ext>
            </a:extLst>
          </p:cNvPr>
          <p:cNvSpPr txBox="1">
            <a:spLocks/>
          </p:cNvSpPr>
          <p:nvPr/>
        </p:nvSpPr>
        <p:spPr>
          <a:xfrm>
            <a:off x="0" y="685800"/>
            <a:ext cx="12192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b="1" dirty="0">
                <a:solidFill>
                  <a:srgbClr val="002060"/>
                </a:solidFill>
                <a:latin typeface="Ganesh" pitchFamily="2" charset="0"/>
                <a:cs typeface="Kalimati" panose="00000400000000000000" pitchFamily="2"/>
              </a:rPr>
              <a:t>कृषक परिवार लगत (लगत १) भर्ने तरिका</a:t>
            </a:r>
          </a:p>
        </p:txBody>
      </p:sp>
    </p:spTree>
    <p:extLst>
      <p:ext uri="{BB962C8B-B14F-4D97-AF65-F5344CB8AC3E}">
        <p14:creationId xmlns:p14="http://schemas.microsoft.com/office/powerpoint/2010/main" val="254714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152400" y="1828800"/>
            <a:ext cx="11887200" cy="4114800"/>
          </a:xfrm>
          <a:noFill/>
          <a:ln>
            <a:noFill/>
          </a:ln>
          <a:effectLst/>
        </p:spPr>
        <p:txBody>
          <a:bodyPr>
            <a:noAutofit/>
          </a:bodyPr>
          <a:lstStyle/>
          <a:p>
            <a:pPr>
              <a:lnSpc>
                <a:spcPct val="150000"/>
              </a:lnSpc>
            </a:pPr>
            <a:r>
              <a:rPr lang="ne-NP" sz="2400" dirty="0">
                <a:latin typeface="Preeti" pitchFamily="2" charset="0"/>
                <a:cs typeface="Kalimati" panose="00000400000000000000" pitchFamily="2"/>
              </a:rPr>
              <a:t>यदि प्रश्नावली फाराममा लेख्दा कुनै गल्ती भयो भने गल्ती लेखिएको भागलाई सोझो रेखा तानेर काट्नुपर्छ र  सही कुरा पुनः लेख्नुपर्छ । </a:t>
            </a:r>
          </a:p>
          <a:p>
            <a:pPr>
              <a:lnSpc>
                <a:spcPct val="150000"/>
              </a:lnSpc>
            </a:pPr>
            <a:r>
              <a:rPr lang="ne-NP" sz="2400" dirty="0">
                <a:latin typeface="Preeti" pitchFamily="2" charset="0"/>
                <a:cs typeface="Kalimati" panose="00000400000000000000" pitchFamily="2"/>
              </a:rPr>
              <a:t>गल्ती लेखिएको माथि दोहोरो थपेर कहिले पनि सच्याउनु हुँदैन ।</a:t>
            </a:r>
          </a:p>
          <a:p>
            <a:pPr>
              <a:lnSpc>
                <a:spcPct val="150000"/>
              </a:lnSpc>
            </a:pPr>
            <a:r>
              <a:rPr lang="ne-NP" sz="2400" dirty="0">
                <a:latin typeface="Preeti" pitchFamily="2" charset="0"/>
                <a:cs typeface="Kalimati" panose="00000400000000000000" pitchFamily="2"/>
              </a:rPr>
              <a:t>गणना क्षेत्रको लगत पूरा हुनासाथ चेकजाँचका लागि सो क्षेत्रका सबै फारामहरू गणकले सुपरिवेक्षकलाई बुझाउनुपर्छ । </a:t>
            </a:r>
          </a:p>
          <a:p>
            <a:pPr>
              <a:lnSpc>
                <a:spcPct val="150000"/>
              </a:lnSpc>
            </a:pPr>
            <a:r>
              <a:rPr lang="ne-NP" sz="2400" dirty="0">
                <a:latin typeface="Preeti" pitchFamily="2" charset="0"/>
                <a:cs typeface="Kalimati" panose="00000400000000000000" pitchFamily="2"/>
              </a:rPr>
              <a:t>गणकको दैनिक प्रगति विवरण र अन्य फारामहरू पनि सुपरिवेक्षकलाई बुझाउनुपर्छ ।</a:t>
            </a:r>
            <a:endParaRPr lang="en-US" sz="2400" dirty="0">
              <a:latin typeface="Preeti" pitchFamily="2" charset="0"/>
            </a:endParaRPr>
          </a:p>
        </p:txBody>
      </p:sp>
      <p:sp>
        <p:nvSpPr>
          <p:cNvPr id="5" name="Slide Number Placeholder 3">
            <a:extLst>
              <a:ext uri="{FF2B5EF4-FFF2-40B4-BE49-F238E27FC236}">
                <a16:creationId xmlns:a16="http://schemas.microsoft.com/office/drawing/2014/main" id="{B96BE64A-0C0C-4868-8EAE-1054D1E14505}"/>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8</a:t>
            </a:fld>
            <a:endParaRPr lang="en-US" sz="1800" dirty="0">
              <a:latin typeface="Fontasy Himali" panose="04020500000000000000" pitchFamily="82" charset="0"/>
            </a:endParaRPr>
          </a:p>
        </p:txBody>
      </p:sp>
      <p:sp>
        <p:nvSpPr>
          <p:cNvPr id="9" name="Text Placeholder 1">
            <a:extLst>
              <a:ext uri="{FF2B5EF4-FFF2-40B4-BE49-F238E27FC236}">
                <a16:creationId xmlns:a16="http://schemas.microsoft.com/office/drawing/2014/main" id="{6339103D-62D0-44CD-9D2A-7EDE6FA342C4}"/>
              </a:ext>
            </a:extLst>
          </p:cNvPr>
          <p:cNvSpPr txBox="1">
            <a:spLocks/>
          </p:cNvSpPr>
          <p:nvPr/>
        </p:nvSpPr>
        <p:spPr>
          <a:xfrm>
            <a:off x="0" y="685800"/>
            <a:ext cx="12192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b="1" dirty="0">
                <a:solidFill>
                  <a:srgbClr val="002060"/>
                </a:solidFill>
                <a:latin typeface="Ganesh" pitchFamily="2" charset="0"/>
                <a:cs typeface="Kalimati" panose="00000400000000000000" pitchFamily="2"/>
              </a:rPr>
              <a:t>कृषक परिवार लगत (लगत १) भर्ने तरिका</a:t>
            </a:r>
          </a:p>
        </p:txBody>
      </p:sp>
    </p:spTree>
    <p:extLst>
      <p:ext uri="{BB962C8B-B14F-4D97-AF65-F5344CB8AC3E}">
        <p14:creationId xmlns:p14="http://schemas.microsoft.com/office/powerpoint/2010/main" val="214556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06" t="21852" r="19167" b="45741"/>
          <a:stretch/>
        </p:blipFill>
        <p:spPr bwMode="auto">
          <a:xfrm>
            <a:off x="2400300" y="1358899"/>
            <a:ext cx="7962900" cy="278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2400" y="3822699"/>
            <a:ext cx="11963400" cy="30353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सर्वप्रथम लगत १ को प्रत्येक पानामा सो लगत कुन ठाउँको हो र त्यो पाना त्यो ठाउँको लगतको कुन पाना हो सो कुरा प्रष्टसँग छुट्टिने हुनुपर्छ । </a:t>
            </a:r>
          </a:p>
          <a:p>
            <a:pPr marL="342900" indent="-342900">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यस्तो परिचय दिने विवरणहरू यो लगत फारामको माथिल्लो भागमा सोधिएको छ ।</a:t>
            </a:r>
            <a:endParaRPr lang="en-US" sz="2400" dirty="0">
              <a:solidFill>
                <a:schemeClr val="tx1"/>
              </a:solidFill>
              <a:latin typeface="Preeti" pitchFamily="2" charset="0"/>
              <a:cs typeface="Kalimati" panose="00000400000000000000" pitchFamily="2"/>
            </a:endParaRPr>
          </a:p>
        </p:txBody>
      </p:sp>
      <p:sp>
        <p:nvSpPr>
          <p:cNvPr id="9" name="Slide Number Placeholder 3">
            <a:extLst>
              <a:ext uri="{FF2B5EF4-FFF2-40B4-BE49-F238E27FC236}">
                <a16:creationId xmlns:a16="http://schemas.microsoft.com/office/drawing/2014/main" id="{65D790D4-4F31-4F75-8490-FD821ACB7733}"/>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9</a:t>
            </a:fld>
            <a:endParaRPr lang="en-US" sz="1800" dirty="0">
              <a:latin typeface="Fontasy Himali" panose="04020500000000000000" pitchFamily="82" charset="0"/>
            </a:endParaRPr>
          </a:p>
        </p:txBody>
      </p:sp>
      <p:sp>
        <p:nvSpPr>
          <p:cNvPr id="10" name="TextBox 9">
            <a:extLst>
              <a:ext uri="{FF2B5EF4-FFF2-40B4-BE49-F238E27FC236}">
                <a16:creationId xmlns:a16="http://schemas.microsoft.com/office/drawing/2014/main" id="{5802B536-CDEC-4850-92E9-A8E3D90AAEDA}"/>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
        <p:nvSpPr>
          <p:cNvPr id="13" name="Text Placeholder 1">
            <a:extLst>
              <a:ext uri="{FF2B5EF4-FFF2-40B4-BE49-F238E27FC236}">
                <a16:creationId xmlns:a16="http://schemas.microsoft.com/office/drawing/2014/main" id="{C7198318-9B3E-4C1F-AC89-E82AF1A75EF8}"/>
              </a:ext>
            </a:extLst>
          </p:cNvPr>
          <p:cNvSpPr txBox="1">
            <a:spLocks/>
          </p:cNvSpPr>
          <p:nvPr/>
        </p:nvSpPr>
        <p:spPr>
          <a:xfrm>
            <a:off x="0" y="685800"/>
            <a:ext cx="12192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sz="2800" b="1" dirty="0">
                <a:solidFill>
                  <a:srgbClr val="002060"/>
                </a:solidFill>
                <a:latin typeface="Ganesh" pitchFamily="2" charset="0"/>
                <a:cs typeface="Kalimati" panose="00000400000000000000" pitchFamily="2"/>
              </a:rPr>
              <a:t>जम्मा पाना संख्या .......... को पाना नं. ..........</a:t>
            </a:r>
          </a:p>
        </p:txBody>
      </p:sp>
      <p:sp>
        <p:nvSpPr>
          <p:cNvPr id="17" name="Oval 16">
            <a:extLst>
              <a:ext uri="{FF2B5EF4-FFF2-40B4-BE49-F238E27FC236}">
                <a16:creationId xmlns:a16="http://schemas.microsoft.com/office/drawing/2014/main" id="{FDF9DF80-8274-48AF-8216-DAFA805055A9}"/>
              </a:ext>
            </a:extLst>
          </p:cNvPr>
          <p:cNvSpPr/>
          <p:nvPr/>
        </p:nvSpPr>
        <p:spPr>
          <a:xfrm>
            <a:off x="7543800" y="1752600"/>
            <a:ext cx="2667000" cy="6096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32729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4361</TotalTime>
  <Words>4941</Words>
  <Application>Microsoft Office PowerPoint</Application>
  <PresentationFormat>Widescreen</PresentationFormat>
  <Paragraphs>552</Paragraphs>
  <Slides>66</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66</vt:i4>
      </vt:variant>
    </vt:vector>
  </HeadingPairs>
  <TitlesOfParts>
    <vt:vector size="77" baseType="lpstr">
      <vt:lpstr>Arial</vt:lpstr>
      <vt:lpstr>Calibri</vt:lpstr>
      <vt:lpstr>Fontasy Himali</vt:lpstr>
      <vt:lpstr>Ganesh</vt:lpstr>
      <vt:lpstr>Kalimati</vt:lpstr>
      <vt:lpstr>Kokila</vt:lpstr>
      <vt:lpstr>Nirmala UI</vt:lpstr>
      <vt:lpstr>Preeti</vt:lpstr>
      <vt:lpstr>Times New Roman</vt:lpstr>
      <vt:lpstr>Wingdings</vt:lpstr>
      <vt:lpstr>Office Theme</vt:lpstr>
      <vt:lpstr>राष्ट्रिय कृषिगणना २०७८ कृषिगणना अधिकृत तथा सहायक कृषिगणना अधिकृत तालिम मितिः फागुन १९, २०७८ ललितपुर, काठमाडौँ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घर क्रमसंख्या (महल–१)  </vt:lpstr>
      <vt:lpstr>कृषिचलन  </vt:lpstr>
      <vt:lpstr>कृषिचलनको न्युनतम सिमा  </vt:lpstr>
      <vt:lpstr>PowerPoint Presentation</vt:lpstr>
      <vt:lpstr>PowerPoint Presentation</vt:lpstr>
      <vt:lpstr>कृषि चलन (कृषक परिवार) को क्रमसंख्या (महल–२) </vt:lpstr>
      <vt:lpstr>मुख्य कृषक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कृषक परिवार छनोट विधि (अभ्यास) </vt:lpstr>
      <vt:lpstr>कृषक परिवार छनोट विधि (अभ्यास)   </vt:lpstr>
      <vt:lpstr>कृषक परिवार छनोट विधि (अभ्यास)   </vt:lpstr>
      <vt:lpstr> </vt:lpstr>
      <vt:lpstr>  कृषक परिवार छनोट विधि (अभ्यास)   </vt:lpstr>
      <vt:lpstr>कृषक परिवार छनोट विधि (अभ्यास) </vt:lpstr>
      <vt:lpstr>  कृषक परिवार छनोट विधि (अभ्यास)   </vt:lpstr>
      <vt:lpstr>  कृषक परिवार छनोट विधि (अभ्यास)   </vt:lpstr>
      <vt:lpstr>   कृषक परिवार छनोट विधि (अभ्यास)   </vt:lpstr>
      <vt:lpstr>PowerPoint Presentation</vt:lpstr>
      <vt:lpstr> कृषक परिवार छनोट विधि (अभ्यास)   </vt:lpstr>
      <vt:lpstr> कृषक परिवार छनोट विधि (अभ्यास)   </vt:lpstr>
      <vt:lpstr>  कृषक परिवार छनोट विधि (अभ्यास)   </vt:lpstr>
      <vt:lpstr>  कृषक परिवार छनोट विधि (अभ्यास)   </vt:lpstr>
      <vt:lpstr>  कृषक परिवार छनोट विधि (अभ्यास)   </vt:lpstr>
      <vt:lpstr> कृषक परिवार छनोट विधि (अभ्यास)   </vt:lpstr>
      <vt:lpstr>  कृषक परिवार छनोट विधि (अभ्यास)   </vt:lpstr>
      <vt:lpstr>   कृषक परिवार छनोट विधि (अभ्यास)   </vt:lpstr>
      <vt:lpstr>   कृषक परिवार छनोट विधि (अभ्यास)   </vt:lpstr>
      <vt:lpstr>  कृषक परिवार छनोट विधि (अभ्यास)   </vt:lpstr>
      <vt:lpstr>  कृषक परिवार छनोट विधि (अभ्यास)   </vt:lpstr>
      <vt:lpstr>  कृषक परिवार छनोट विधि (अभ्यास)   </vt:lpstr>
      <vt:lpstr>  कृषक परिवार छनोट विधि (अभ्यास)   </vt:lpstr>
      <vt:lpstr>  कृषक परिवार छनोट विधि (अभ्यास)   </vt:lpstr>
      <vt:lpstr>  छनोट विधि (सारांश)   </vt:lpstr>
      <vt:lpstr>  छनोट विधि (सारांश)   </vt:lpstr>
      <vt:lpstr>  छनोट विधि (सारांश)   </vt:lpstr>
      <vt:lpstr>PowerPoint Presentation</vt:lpstr>
      <vt:lpstr>PowerPoint Presentation</vt:lpstr>
      <vt:lpstr>PowerPoint Presentation</vt:lpstr>
      <vt:lpstr>छानिएका कृषक परिवार लगत (लगत १ क)</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tsbastola</dc:creator>
  <cp:lastModifiedBy>Rishi Ram Sigdel</cp:lastModifiedBy>
  <cp:revision>566</cp:revision>
  <dcterms:created xsi:type="dcterms:W3CDTF">2006-08-16T00:00:00Z</dcterms:created>
  <dcterms:modified xsi:type="dcterms:W3CDTF">2022-03-01T07:52:21Z</dcterms:modified>
</cp:coreProperties>
</file>